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5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3.xml" ContentType="application/vnd.openxmlformats-officedocument.presentationml.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2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11.xml" ContentType="application/vnd.openxmlformats-officedocument.presentationml.notesSlid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handoutMasters/handoutMaster1.xml" ContentType="application/vnd.openxmlformats-officedocument.presentationml.handoutMaster+xml"/>
  <Override PartName="/ppt/charts/chart2.xml" ContentType="application/vnd.openxmlformats-officedocument.drawingml.chart+xml"/>
  <Override PartName="/ppt/charts/chart1.xml" ContentType="application/vnd.openxmlformats-officedocument.drawingml.chart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890" r:id="rId2"/>
    <p:sldId id="1050" r:id="rId3"/>
    <p:sldId id="1056" r:id="rId4"/>
    <p:sldId id="1059" r:id="rId5"/>
    <p:sldId id="988" r:id="rId6"/>
    <p:sldId id="1055" r:id="rId7"/>
    <p:sldId id="1051" r:id="rId8"/>
    <p:sldId id="1057" r:id="rId9"/>
    <p:sldId id="1044" r:id="rId10"/>
    <p:sldId id="1086" r:id="rId11"/>
    <p:sldId id="1053" r:id="rId12"/>
    <p:sldId id="1060" r:id="rId13"/>
    <p:sldId id="1048" r:id="rId14"/>
    <p:sldId id="1049" r:id="rId15"/>
    <p:sldId id="1065" r:id="rId16"/>
    <p:sldId id="1066" r:id="rId17"/>
    <p:sldId id="1058" r:id="rId18"/>
    <p:sldId id="1085" r:id="rId19"/>
  </p:sldIdLst>
  <p:sldSz cx="9144000" cy="6858000" type="screen4x3"/>
  <p:notesSz cx="6797675" cy="9926638"/>
  <p:defaultTextStyle>
    <a:defPPr>
      <a:defRPr lang="sv-SE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502" userDrawn="1">
          <p15:clr>
            <a:srgbClr val="A4A3A4"/>
          </p15:clr>
        </p15:guide>
        <p15:guide id="2" pos="74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notes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99"/>
    <a:srgbClr val="0099CC"/>
    <a:srgbClr val="339999"/>
    <a:srgbClr val="0000FF"/>
    <a:srgbClr val="FF00FF"/>
    <a:srgbClr val="FFCCCC"/>
    <a:srgbClr val="B2B2B2"/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65" autoAdjust="0"/>
  </p:normalViewPr>
  <p:slideViewPr>
    <p:cSldViewPr snapToGrid="0">
      <p:cViewPr varScale="1">
        <p:scale>
          <a:sx n="82" d="100"/>
          <a:sy n="82" d="100"/>
        </p:scale>
        <p:origin x="1474" y="67"/>
      </p:cViewPr>
      <p:guideLst>
        <p:guide orient="horz" pos="1502"/>
        <p:guide pos="74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1795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ustomXml" Target="../customXml/item1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customXml" Target="../customXml/item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28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openxmlformats.org/officeDocument/2006/relationships/customXml" Target="../customXml/item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RGHNAS01.regionh.top.local\Home-R\RMAA0002\dokumenter\Forskning\9%20Self-assessment%20Neo-BFHI\Article%20revise%20before%20submission\0%20Neo-BFHI%20survey%20article%20TABLES%202018.05.08%20with%20change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RGHNAS01.regionh.top.local\Home-R\RMAA0002\dokumenter\Forskning\9%20Self-assessment%20Neo-BFHI\Article%20revise%20before%20submission\0%20Neo-BFHI%20survey%20article%20TABLES%202018.05.08%20with%20change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16"/>
    </mc:Choice>
    <mc:Fallback>
      <c:style val="16"/>
    </mc:Fallback>
  </mc:AlternateContent>
  <c:chart>
    <c:title>
      <c:tx>
        <c:rich>
          <a:bodyPr/>
          <a:lstStyle/>
          <a:p>
            <a:pPr>
              <a:defRPr/>
            </a:pPr>
            <a:r>
              <a:rPr lang="fr-CA" sz="1800" b="1" i="0" baseline="0" dirty="0">
                <a:effectLst/>
              </a:rPr>
              <a:t>Country </a:t>
            </a:r>
            <a:r>
              <a:rPr lang="fr-CA" sz="1800" b="1" i="0" baseline="0" dirty="0" err="1">
                <a:effectLst/>
              </a:rPr>
              <a:t>Overall</a:t>
            </a:r>
            <a:r>
              <a:rPr lang="fr-CA" sz="1800" b="1" i="0" baseline="0" dirty="0">
                <a:effectLst/>
              </a:rPr>
              <a:t>  scores (</a:t>
            </a:r>
            <a:r>
              <a:rPr lang="fr-CA" sz="1800" b="1" i="0" baseline="0" dirty="0" err="1">
                <a:effectLst/>
              </a:rPr>
              <a:t>medians</a:t>
            </a:r>
            <a:r>
              <a:rPr lang="fr-CA" sz="1800" b="1" i="0" baseline="0" dirty="0">
                <a:effectLst/>
              </a:rPr>
              <a:t>)      </a:t>
            </a:r>
            <a:endParaRPr lang="fr-CA" dirty="0">
              <a:effectLst/>
            </a:endParaRPr>
          </a:p>
        </c:rich>
      </c:tx>
      <c:layout>
        <c:manualLayout>
          <c:xMode val="edge"/>
          <c:yMode val="edge"/>
          <c:x val="0.31896042119255502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5.3446869449311998E-2"/>
          <c:y val="0.108833012194975"/>
          <c:w val="0.83098609148172198"/>
          <c:h val="0.74302774036651098"/>
        </c:manualLayout>
      </c:layout>
      <c:lineChart>
        <c:grouping val="standard"/>
        <c:varyColors val="0"/>
        <c:ser>
          <c:idx val="0"/>
          <c:order val="0"/>
          <c:tx>
            <c:v>25%</c:v>
          </c:tx>
          <c:spPr>
            <a:ln w="47625">
              <a:noFill/>
            </a:ln>
          </c:spPr>
          <c:marker>
            <c:symbol val="dash"/>
            <c:size val="5"/>
            <c:spPr>
              <a:solidFill>
                <a:schemeClr val="tx1"/>
              </a:solidFill>
            </c:spPr>
          </c:marker>
          <c:cat>
            <c:strLit>
              <c:ptCount val="36"/>
              <c:pt idx="0">
                <c:v>LITHUANIA</c:v>
              </c:pt>
              <c:pt idx="1">
                <c:v>RUSSIA</c:v>
              </c:pt>
              <c:pt idx="2">
                <c:v>N. ZEALAND</c:v>
              </c:pt>
              <c:pt idx="3">
                <c:v>PHILIPINES</c:v>
              </c:pt>
              <c:pt idx="4">
                <c:v>AUSTRIA</c:v>
              </c:pt>
              <c:pt idx="5">
                <c:v>ICELAND</c:v>
              </c:pt>
              <c:pt idx="6">
                <c:v>NORWAY</c:v>
              </c:pt>
              <c:pt idx="7">
                <c:v>AUSTRALIA</c:v>
              </c:pt>
              <c:pt idx="8">
                <c:v>COLOMBIA</c:v>
              </c:pt>
              <c:pt idx="9">
                <c:v>UK</c:v>
              </c:pt>
              <c:pt idx="10">
                <c:v>PORTUGAL</c:v>
              </c:pt>
              <c:pt idx="11">
                <c:v>SWEDEN</c:v>
              </c:pt>
              <c:pt idx="12">
                <c:v>ARGENTINA</c:v>
              </c:pt>
              <c:pt idx="13">
                <c:v>POLAND</c:v>
              </c:pt>
              <c:pt idx="14">
                <c:v>SINGAPORE</c:v>
              </c:pt>
              <c:pt idx="15">
                <c:v>ESTONIA</c:v>
              </c:pt>
              <c:pt idx="16">
                <c:v>CANADA</c:v>
              </c:pt>
              <c:pt idx="17">
                <c:v>S. AFRICA</c:v>
              </c:pt>
              <c:pt idx="18">
                <c:v>DENMARK</c:v>
              </c:pt>
              <c:pt idx="19">
                <c:v>CROATIA</c:v>
              </c:pt>
              <c:pt idx="20">
                <c:v>KUWAIT</c:v>
              </c:pt>
              <c:pt idx="21">
                <c:v>BRAZIL</c:v>
              </c:pt>
              <c:pt idx="22">
                <c:v>ITALY</c:v>
              </c:pt>
              <c:pt idx="23">
                <c:v>BELGIUM</c:v>
              </c:pt>
              <c:pt idx="24">
                <c:v>FINLAND</c:v>
              </c:pt>
              <c:pt idx="25">
                <c:v>JAPAN</c:v>
              </c:pt>
              <c:pt idx="26">
                <c:v>FRANCE</c:v>
              </c:pt>
              <c:pt idx="27">
                <c:v>SPAIN</c:v>
              </c:pt>
              <c:pt idx="28">
                <c:v>SLOVENIA</c:v>
              </c:pt>
              <c:pt idx="29">
                <c:v>ISRAEL</c:v>
              </c:pt>
              <c:pt idx="30">
                <c:v>LATVIA</c:v>
              </c:pt>
              <c:pt idx="31">
                <c:v>LUXEMBOURG</c:v>
              </c:pt>
              <c:pt idx="32">
                <c:v>PARAGUAY</c:v>
              </c:pt>
              <c:pt idx="33">
                <c:v>ECUADOR</c:v>
              </c:pt>
              <c:pt idx="34">
                <c:v>PANAMA</c:v>
              </c:pt>
              <c:pt idx="35">
                <c:v>GAMBIA</c:v>
              </c:pt>
            </c:strLit>
          </c:cat>
          <c:val>
            <c:numLit>
              <c:formatCode>General</c:formatCode>
              <c:ptCount val="36"/>
              <c:pt idx="0">
                <c:v>87.763599999999997</c:v>
              </c:pt>
              <c:pt idx="1">
                <c:v>82.790499999999994</c:v>
              </c:pt>
              <c:pt idx="2">
                <c:v>82.436199999999999</c:v>
              </c:pt>
              <c:pt idx="3">
                <c:v>74.579099999999983</c:v>
              </c:pt>
              <c:pt idx="4">
                <c:v>71.611400000000003</c:v>
              </c:pt>
              <c:pt idx="5">
                <c:v>82.952100000000002</c:v>
              </c:pt>
              <c:pt idx="6">
                <c:v>77.773499999999999</c:v>
              </c:pt>
              <c:pt idx="7">
                <c:v>78.208600000000004</c:v>
              </c:pt>
              <c:pt idx="8">
                <c:v>75.146000000000001</c:v>
              </c:pt>
              <c:pt idx="9">
                <c:v>70.273499999999999</c:v>
              </c:pt>
              <c:pt idx="10">
                <c:v>74.685399999999959</c:v>
              </c:pt>
              <c:pt idx="11">
                <c:v>75.444999999999993</c:v>
              </c:pt>
              <c:pt idx="12">
                <c:v>65.028299999999973</c:v>
              </c:pt>
              <c:pt idx="13">
                <c:v>62.467399999999998</c:v>
              </c:pt>
              <c:pt idx="14">
                <c:v>67.070599999999999</c:v>
              </c:pt>
              <c:pt idx="15">
                <c:v>77.549599999999998</c:v>
              </c:pt>
              <c:pt idx="16">
                <c:v>69.815799999999982</c:v>
              </c:pt>
              <c:pt idx="17">
                <c:v>68.363100000000003</c:v>
              </c:pt>
              <c:pt idx="18">
                <c:v>74.936199999999999</c:v>
              </c:pt>
              <c:pt idx="19">
                <c:v>68.686199999999999</c:v>
              </c:pt>
              <c:pt idx="20">
                <c:v>61.405900000000003</c:v>
              </c:pt>
              <c:pt idx="21">
                <c:v>64.647099999999995</c:v>
              </c:pt>
              <c:pt idx="22">
                <c:v>64.024000000000001</c:v>
              </c:pt>
              <c:pt idx="23">
                <c:v>71.617099999999994</c:v>
              </c:pt>
              <c:pt idx="24">
                <c:v>62.993000000000002</c:v>
              </c:pt>
              <c:pt idx="25">
                <c:v>64.296300000000002</c:v>
              </c:pt>
              <c:pt idx="26">
                <c:v>64.113500000000002</c:v>
              </c:pt>
              <c:pt idx="27">
                <c:v>61.675200000000011</c:v>
              </c:pt>
              <c:pt idx="28">
                <c:v>55.6494</c:v>
              </c:pt>
              <c:pt idx="29">
                <c:v>54.9681</c:v>
              </c:pt>
              <c:pt idx="30">
                <c:v>59.734299999999998</c:v>
              </c:pt>
              <c:pt idx="31">
                <c:v>48.008099999999999</c:v>
              </c:pt>
              <c:pt idx="32">
                <c:v>51.063800000000001</c:v>
              </c:pt>
              <c:pt idx="33">
                <c:v>34.652800000000013</c:v>
              </c:pt>
              <c:pt idx="34">
                <c:v>50.268600000000013</c:v>
              </c:pt>
              <c:pt idx="35">
                <c:v>51.519300000000001</c:v>
              </c:pt>
            </c:numLit>
          </c:val>
          <c:smooth val="0"/>
          <c:extLst>
            <c:ext xmlns:c16="http://schemas.microsoft.com/office/drawing/2014/chart" uri="{C3380CC4-5D6E-409C-BE32-E72D297353CC}">
              <c16:uniqueId val="{00000000-14D7-4E10-BC03-331468FF7DBF}"/>
            </c:ext>
          </c:extLst>
        </c:ser>
        <c:ser>
          <c:idx val="1"/>
          <c:order val="1"/>
          <c:tx>
            <c:v>75%</c:v>
          </c:tx>
          <c:spPr>
            <a:ln w="47625">
              <a:noFill/>
            </a:ln>
          </c:spPr>
          <c:marker>
            <c:symbol val="dash"/>
            <c:size val="5"/>
            <c:spPr>
              <a:solidFill>
                <a:schemeClr val="tx1"/>
              </a:solidFill>
            </c:spPr>
          </c:marker>
          <c:cat>
            <c:strLit>
              <c:ptCount val="36"/>
              <c:pt idx="0">
                <c:v>LITHUANIA</c:v>
              </c:pt>
              <c:pt idx="1">
                <c:v>RUSSIA</c:v>
              </c:pt>
              <c:pt idx="2">
                <c:v>N. ZEALAND</c:v>
              </c:pt>
              <c:pt idx="3">
                <c:v>PHILIPINES</c:v>
              </c:pt>
              <c:pt idx="4">
                <c:v>AUSTRIA</c:v>
              </c:pt>
              <c:pt idx="5">
                <c:v>ICELAND</c:v>
              </c:pt>
              <c:pt idx="6">
                <c:v>NORWAY</c:v>
              </c:pt>
              <c:pt idx="7">
                <c:v>AUSTRALIA</c:v>
              </c:pt>
              <c:pt idx="8">
                <c:v>COLOMBIA</c:v>
              </c:pt>
              <c:pt idx="9">
                <c:v>UK</c:v>
              </c:pt>
              <c:pt idx="10">
                <c:v>PORTUGAL</c:v>
              </c:pt>
              <c:pt idx="11">
                <c:v>SWEDEN</c:v>
              </c:pt>
              <c:pt idx="12">
                <c:v>ARGENTINA</c:v>
              </c:pt>
              <c:pt idx="13">
                <c:v>POLAND</c:v>
              </c:pt>
              <c:pt idx="14">
                <c:v>SINGAPORE</c:v>
              </c:pt>
              <c:pt idx="15">
                <c:v>ESTONIA</c:v>
              </c:pt>
              <c:pt idx="16">
                <c:v>CANADA</c:v>
              </c:pt>
              <c:pt idx="17">
                <c:v>S. AFRICA</c:v>
              </c:pt>
              <c:pt idx="18">
                <c:v>DENMARK</c:v>
              </c:pt>
              <c:pt idx="19">
                <c:v>CROATIA</c:v>
              </c:pt>
              <c:pt idx="20">
                <c:v>KUWAIT</c:v>
              </c:pt>
              <c:pt idx="21">
                <c:v>BRAZIL</c:v>
              </c:pt>
              <c:pt idx="22">
                <c:v>ITALY</c:v>
              </c:pt>
              <c:pt idx="23">
                <c:v>BELGIUM</c:v>
              </c:pt>
              <c:pt idx="24">
                <c:v>FINLAND</c:v>
              </c:pt>
              <c:pt idx="25">
                <c:v>JAPAN</c:v>
              </c:pt>
              <c:pt idx="26">
                <c:v>FRANCE</c:v>
              </c:pt>
              <c:pt idx="27">
                <c:v>SPAIN</c:v>
              </c:pt>
              <c:pt idx="28">
                <c:v>SLOVENIA</c:v>
              </c:pt>
              <c:pt idx="29">
                <c:v>ISRAEL</c:v>
              </c:pt>
              <c:pt idx="30">
                <c:v>LATVIA</c:v>
              </c:pt>
              <c:pt idx="31">
                <c:v>LUXEMBOURG</c:v>
              </c:pt>
              <c:pt idx="32">
                <c:v>PARAGUAY</c:v>
              </c:pt>
              <c:pt idx="33">
                <c:v>ECUADOR</c:v>
              </c:pt>
              <c:pt idx="34">
                <c:v>PANAMA</c:v>
              </c:pt>
              <c:pt idx="35">
                <c:v>GAMBIA</c:v>
              </c:pt>
            </c:strLit>
          </c:cat>
          <c:val>
            <c:numLit>
              <c:formatCode>General</c:formatCode>
              <c:ptCount val="36"/>
              <c:pt idx="0">
                <c:v>94.801599999999993</c:v>
              </c:pt>
              <c:pt idx="1">
                <c:v>93.404799999999994</c:v>
              </c:pt>
              <c:pt idx="2">
                <c:v>89.240399999999994</c:v>
              </c:pt>
              <c:pt idx="3">
                <c:v>90.376999999999981</c:v>
              </c:pt>
              <c:pt idx="4">
                <c:v>88.426900000000003</c:v>
              </c:pt>
              <c:pt idx="5">
                <c:v>82.952100000000002</c:v>
              </c:pt>
              <c:pt idx="6">
                <c:v>90.341099999999997</c:v>
              </c:pt>
              <c:pt idx="7">
                <c:v>88.976799999999983</c:v>
              </c:pt>
              <c:pt idx="8">
                <c:v>83.3262</c:v>
              </c:pt>
              <c:pt idx="9">
                <c:v>85.771000000000001</c:v>
              </c:pt>
              <c:pt idx="10">
                <c:v>86.191900000000004</c:v>
              </c:pt>
              <c:pt idx="11">
                <c:v>85.507400000000004</c:v>
              </c:pt>
              <c:pt idx="12">
                <c:v>91.624099999999999</c:v>
              </c:pt>
              <c:pt idx="13">
                <c:v>87.794799999999995</c:v>
              </c:pt>
              <c:pt idx="14">
                <c:v>81.866500000000002</c:v>
              </c:pt>
              <c:pt idx="15">
                <c:v>85.572299999999984</c:v>
              </c:pt>
              <c:pt idx="16">
                <c:v>84.053299999999993</c:v>
              </c:pt>
              <c:pt idx="17">
                <c:v>88.871899999999982</c:v>
              </c:pt>
              <c:pt idx="18">
                <c:v>88.300700000000006</c:v>
              </c:pt>
              <c:pt idx="19">
                <c:v>82.606300000000005</c:v>
              </c:pt>
              <c:pt idx="20">
                <c:v>89.146100000000004</c:v>
              </c:pt>
              <c:pt idx="21">
                <c:v>84.115600000000001</c:v>
              </c:pt>
              <c:pt idx="22">
                <c:v>85.02979999999998</c:v>
              </c:pt>
              <c:pt idx="23">
                <c:v>87.736700000000013</c:v>
              </c:pt>
              <c:pt idx="24">
                <c:v>78.295100000000005</c:v>
              </c:pt>
              <c:pt idx="25">
                <c:v>78.282300000000006</c:v>
              </c:pt>
              <c:pt idx="26">
                <c:v>85.133200000000002</c:v>
              </c:pt>
              <c:pt idx="27">
                <c:v>83.989500000000007</c:v>
              </c:pt>
              <c:pt idx="28">
                <c:v>88.450999999999993</c:v>
              </c:pt>
              <c:pt idx="29">
                <c:v>73.67489999999998</c:v>
              </c:pt>
              <c:pt idx="30">
                <c:v>73.701800000000006</c:v>
              </c:pt>
              <c:pt idx="31">
                <c:v>80.72</c:v>
              </c:pt>
              <c:pt idx="32">
                <c:v>74.060400000000001</c:v>
              </c:pt>
              <c:pt idx="33">
                <c:v>81.832999999999998</c:v>
              </c:pt>
              <c:pt idx="34">
                <c:v>68.8279</c:v>
              </c:pt>
              <c:pt idx="35">
                <c:v>51.5306</c:v>
              </c:pt>
            </c:numLit>
          </c:val>
          <c:smooth val="0"/>
          <c:extLst>
            <c:ext xmlns:c16="http://schemas.microsoft.com/office/drawing/2014/chart" uri="{C3380CC4-5D6E-409C-BE32-E72D297353CC}">
              <c16:uniqueId val="{00000001-14D7-4E10-BC03-331468FF7DBF}"/>
            </c:ext>
          </c:extLst>
        </c:ser>
        <c:ser>
          <c:idx val="2"/>
          <c:order val="2"/>
          <c:tx>
            <c:v>Median</c:v>
          </c:tx>
          <c:spPr>
            <a:ln w="47625">
              <a:noFill/>
            </a:ln>
          </c:spPr>
          <c:marker>
            <c:symbol val="diamond"/>
            <c:size val="9"/>
            <c:spPr>
              <a:solidFill>
                <a:schemeClr val="accent2"/>
              </a:solidFill>
              <a:ln>
                <a:noFill/>
              </a:ln>
            </c:spPr>
          </c:marker>
          <c:cat>
            <c:strLit>
              <c:ptCount val="36"/>
              <c:pt idx="0">
                <c:v>LITHUANIA</c:v>
              </c:pt>
              <c:pt idx="1">
                <c:v>RUSSIA</c:v>
              </c:pt>
              <c:pt idx="2">
                <c:v>N. ZEALAND</c:v>
              </c:pt>
              <c:pt idx="3">
                <c:v>PHILIPINES</c:v>
              </c:pt>
              <c:pt idx="4">
                <c:v>AUSTRIA</c:v>
              </c:pt>
              <c:pt idx="5">
                <c:v>ICELAND</c:v>
              </c:pt>
              <c:pt idx="6">
                <c:v>NORWAY</c:v>
              </c:pt>
              <c:pt idx="7">
                <c:v>AUSTRALIA</c:v>
              </c:pt>
              <c:pt idx="8">
                <c:v>COLOMBIA</c:v>
              </c:pt>
              <c:pt idx="9">
                <c:v>UK</c:v>
              </c:pt>
              <c:pt idx="10">
                <c:v>PORTUGAL</c:v>
              </c:pt>
              <c:pt idx="11">
                <c:v>SWEDEN</c:v>
              </c:pt>
              <c:pt idx="12">
                <c:v>ARGENTINA</c:v>
              </c:pt>
              <c:pt idx="13">
                <c:v>POLAND</c:v>
              </c:pt>
              <c:pt idx="14">
                <c:v>SINGAPORE</c:v>
              </c:pt>
              <c:pt idx="15">
                <c:v>ESTONIA</c:v>
              </c:pt>
              <c:pt idx="16">
                <c:v>CANADA</c:v>
              </c:pt>
              <c:pt idx="17">
                <c:v>S. AFRICA</c:v>
              </c:pt>
              <c:pt idx="18">
                <c:v>DENMARK</c:v>
              </c:pt>
              <c:pt idx="19">
                <c:v>CROATIA</c:v>
              </c:pt>
              <c:pt idx="20">
                <c:v>KUWAIT</c:v>
              </c:pt>
              <c:pt idx="21">
                <c:v>BRAZIL</c:v>
              </c:pt>
              <c:pt idx="22">
                <c:v>ITALY</c:v>
              </c:pt>
              <c:pt idx="23">
                <c:v>BELGIUM</c:v>
              </c:pt>
              <c:pt idx="24">
                <c:v>FINLAND</c:v>
              </c:pt>
              <c:pt idx="25">
                <c:v>JAPAN</c:v>
              </c:pt>
              <c:pt idx="26">
                <c:v>FRANCE</c:v>
              </c:pt>
              <c:pt idx="27">
                <c:v>SPAIN</c:v>
              </c:pt>
              <c:pt idx="28">
                <c:v>SLOVENIA</c:v>
              </c:pt>
              <c:pt idx="29">
                <c:v>ISRAEL</c:v>
              </c:pt>
              <c:pt idx="30">
                <c:v>LATVIA</c:v>
              </c:pt>
              <c:pt idx="31">
                <c:v>LUXEMBOURG</c:v>
              </c:pt>
              <c:pt idx="32">
                <c:v>PARAGUAY</c:v>
              </c:pt>
              <c:pt idx="33">
                <c:v>ECUADOR</c:v>
              </c:pt>
              <c:pt idx="34">
                <c:v>PANAMA</c:v>
              </c:pt>
              <c:pt idx="35">
                <c:v>GAMBIA</c:v>
              </c:pt>
            </c:strLit>
          </c:cat>
          <c:val>
            <c:numLit>
              <c:formatCode>General</c:formatCode>
              <c:ptCount val="36"/>
              <c:pt idx="0">
                <c:v>91.001999999999995</c:v>
              </c:pt>
              <c:pt idx="1">
                <c:v>89.813599999999994</c:v>
              </c:pt>
              <c:pt idx="2">
                <c:v>85.301900000000003</c:v>
              </c:pt>
              <c:pt idx="3">
                <c:v>83.9101</c:v>
              </c:pt>
              <c:pt idx="4">
                <c:v>83.027199999999993</c:v>
              </c:pt>
              <c:pt idx="5">
                <c:v>82.952100000000002</c:v>
              </c:pt>
              <c:pt idx="6">
                <c:v>82.387299999999996</c:v>
              </c:pt>
              <c:pt idx="7">
                <c:v>81.517899999999997</c:v>
              </c:pt>
              <c:pt idx="8">
                <c:v>81.291799999999995</c:v>
              </c:pt>
              <c:pt idx="9">
                <c:v>81.130200000000002</c:v>
              </c:pt>
              <c:pt idx="10">
                <c:v>80.836200000000005</c:v>
              </c:pt>
              <c:pt idx="11">
                <c:v>80.769199999999998</c:v>
              </c:pt>
              <c:pt idx="12">
                <c:v>80.36</c:v>
              </c:pt>
              <c:pt idx="13">
                <c:v>78.7988</c:v>
              </c:pt>
              <c:pt idx="14">
                <c:v>78.568399999999983</c:v>
              </c:pt>
              <c:pt idx="15">
                <c:v>78.557300000000012</c:v>
              </c:pt>
              <c:pt idx="16">
                <c:v>77.611999999999995</c:v>
              </c:pt>
              <c:pt idx="17">
                <c:v>77.385199999999998</c:v>
              </c:pt>
              <c:pt idx="18">
                <c:v>77.369600000000005</c:v>
              </c:pt>
              <c:pt idx="19">
                <c:v>76.828199999999981</c:v>
              </c:pt>
              <c:pt idx="20">
                <c:v>76.511499999999998</c:v>
              </c:pt>
              <c:pt idx="21">
                <c:v>75.6434</c:v>
              </c:pt>
              <c:pt idx="22">
                <c:v>75.292000000000002</c:v>
              </c:pt>
              <c:pt idx="23">
                <c:v>74.7761</c:v>
              </c:pt>
              <c:pt idx="24">
                <c:v>74.049700000000001</c:v>
              </c:pt>
              <c:pt idx="25">
                <c:v>72.579399999999978</c:v>
              </c:pt>
              <c:pt idx="26">
                <c:v>72.494299999999996</c:v>
              </c:pt>
              <c:pt idx="27">
                <c:v>72.419200000000004</c:v>
              </c:pt>
              <c:pt idx="28">
                <c:v>72.050200000000004</c:v>
              </c:pt>
              <c:pt idx="29">
                <c:v>70.210499999999996</c:v>
              </c:pt>
              <c:pt idx="30">
                <c:v>69.199100000000001</c:v>
              </c:pt>
              <c:pt idx="31">
                <c:v>64.364000000000004</c:v>
              </c:pt>
              <c:pt idx="32">
                <c:v>59.878800000000012</c:v>
              </c:pt>
              <c:pt idx="33">
                <c:v>55.452100000000002</c:v>
              </c:pt>
              <c:pt idx="34">
                <c:v>54.64</c:v>
              </c:pt>
              <c:pt idx="35">
                <c:v>51.524900000000002</c:v>
              </c:pt>
            </c:numLit>
          </c:val>
          <c:smooth val="0"/>
          <c:extLst>
            <c:ext xmlns:c16="http://schemas.microsoft.com/office/drawing/2014/chart" uri="{C3380CC4-5D6E-409C-BE32-E72D297353CC}">
              <c16:uniqueId val="{00000002-14D7-4E10-BC03-331468FF7DB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hiLowLines/>
        <c:marker val="1"/>
        <c:smooth val="0"/>
        <c:axId val="2145134776"/>
        <c:axId val="2145137752"/>
      </c:lineChart>
      <c:catAx>
        <c:axId val="21451347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2145137752"/>
        <c:crosses val="autoZero"/>
        <c:auto val="1"/>
        <c:lblAlgn val="ctr"/>
        <c:lblOffset val="100"/>
        <c:noMultiLvlLbl val="0"/>
      </c:catAx>
      <c:valAx>
        <c:axId val="2145137752"/>
        <c:scaling>
          <c:orientation val="minMax"/>
          <c:max val="100"/>
          <c:min val="40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2145134776"/>
        <c:crosses val="autoZero"/>
        <c:crossBetween val="between"/>
        <c:majorUnit val="10"/>
      </c:valAx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16"/>
    </mc:Choice>
    <mc:Fallback>
      <c:style val="16"/>
    </mc:Fallback>
  </mc:AlternateContent>
  <c:chart>
    <c:title>
      <c:tx>
        <c:rich>
          <a:bodyPr/>
          <a:lstStyle/>
          <a:p>
            <a:pPr>
              <a:defRPr/>
            </a:pPr>
            <a:r>
              <a:rPr lang="fr-CA" dirty="0"/>
              <a:t>International </a:t>
            </a:r>
            <a:r>
              <a:rPr lang="fr-CA" dirty="0" err="1"/>
              <a:t>median</a:t>
            </a:r>
            <a:r>
              <a:rPr lang="fr-CA" dirty="0"/>
              <a:t> of countries’ </a:t>
            </a:r>
            <a:r>
              <a:rPr lang="fr-CA" dirty="0" err="1"/>
              <a:t>median</a:t>
            </a:r>
            <a:r>
              <a:rPr lang="fr-CA" dirty="0"/>
              <a:t> Partial scores</a:t>
            </a: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5.3446876708328699E-2"/>
          <c:y val="0.10286741003012199"/>
          <c:w val="0.83098609148172198"/>
          <c:h val="0.74302774036651098"/>
        </c:manualLayout>
      </c:layout>
      <c:lineChart>
        <c:grouping val="standard"/>
        <c:varyColors val="0"/>
        <c:ser>
          <c:idx val="1"/>
          <c:order val="0"/>
          <c:tx>
            <c:v>25%</c:v>
          </c:tx>
          <c:spPr>
            <a:ln w="47625">
              <a:noFill/>
            </a:ln>
          </c:spPr>
          <c:marker>
            <c:symbol val="dash"/>
            <c:size val="9"/>
            <c:spPr>
              <a:solidFill>
                <a:schemeClr val="accent2"/>
              </a:solidFill>
            </c:spPr>
          </c:marker>
          <c:cat>
            <c:strRef>
              <c:f>'Supp 2'!$AK$15:$AY$15</c:f>
              <c:strCache>
                <c:ptCount val="15"/>
                <c:pt idx="0">
                  <c:v>GP1</c:v>
                </c:pt>
                <c:pt idx="1">
                  <c:v>GP2</c:v>
                </c:pt>
                <c:pt idx="2">
                  <c:v>GP3</c:v>
                </c:pt>
                <c:pt idx="3">
                  <c:v>Step 1</c:v>
                </c:pt>
                <c:pt idx="4">
                  <c:v>Step 2</c:v>
                </c:pt>
                <c:pt idx="5">
                  <c:v>Step 3</c:v>
                </c:pt>
                <c:pt idx="6">
                  <c:v>Step 4</c:v>
                </c:pt>
                <c:pt idx="7">
                  <c:v>Step 5</c:v>
                </c:pt>
                <c:pt idx="8">
                  <c:v>Step 6</c:v>
                </c:pt>
                <c:pt idx="9">
                  <c:v>Step 7</c:v>
                </c:pt>
                <c:pt idx="10">
                  <c:v>Step 8</c:v>
                </c:pt>
                <c:pt idx="11">
                  <c:v>Step 9</c:v>
                </c:pt>
                <c:pt idx="12">
                  <c:v>Step 10</c:v>
                </c:pt>
                <c:pt idx="13">
                  <c:v>Code</c:v>
                </c:pt>
                <c:pt idx="14">
                  <c:v>Overall </c:v>
                </c:pt>
              </c:strCache>
            </c:strRef>
          </c:cat>
          <c:val>
            <c:numLit>
              <c:formatCode>0.0</c:formatCode>
              <c:ptCount val="15"/>
              <c:pt idx="0">
                <c:v>87.5</c:v>
              </c:pt>
              <c:pt idx="1">
                <c:v>72.569400000000002</c:v>
              </c:pt>
              <c:pt idx="2">
                <c:v>79.166700000000006</c:v>
              </c:pt>
              <c:pt idx="3">
                <c:v>54.166699999999999</c:v>
              </c:pt>
              <c:pt idx="4">
                <c:v>62.5</c:v>
              </c:pt>
              <c:pt idx="5">
                <c:v>43.75</c:v>
              </c:pt>
              <c:pt idx="6">
                <c:v>63.6905</c:v>
              </c:pt>
              <c:pt idx="7">
                <c:v>80</c:v>
              </c:pt>
              <c:pt idx="8">
                <c:v>75</c:v>
              </c:pt>
              <c:pt idx="9">
                <c:v>58.333300000000001</c:v>
              </c:pt>
              <c:pt idx="10">
                <c:v>75</c:v>
              </c:pt>
              <c:pt idx="11">
                <c:v>70</c:v>
              </c:pt>
              <c:pt idx="12">
                <c:v>68.75</c:v>
              </c:pt>
              <c:pt idx="13">
                <c:v>78.571399999999983</c:v>
              </c:pt>
              <c:pt idx="14">
                <c:v>72.456800000000001</c:v>
              </c:pt>
            </c:numLit>
          </c:val>
          <c:smooth val="0"/>
          <c:extLst>
            <c:ext xmlns:c16="http://schemas.microsoft.com/office/drawing/2014/chart" uri="{C3380CC4-5D6E-409C-BE32-E72D297353CC}">
              <c16:uniqueId val="{00000000-D9B0-4CF9-BC39-609C33F05B38}"/>
            </c:ext>
          </c:extLst>
        </c:ser>
        <c:ser>
          <c:idx val="2"/>
          <c:order val="1"/>
          <c:tx>
            <c:v>Median</c:v>
          </c:tx>
          <c:spPr>
            <a:ln w="47625">
              <a:noFill/>
            </a:ln>
          </c:spPr>
          <c:marker>
            <c:symbol val="x"/>
            <c:size val="9"/>
            <c:spPr>
              <a:solidFill>
                <a:schemeClr val="accent2">
                  <a:lumMod val="60000"/>
                  <a:lumOff val="40000"/>
                </a:schemeClr>
              </a:solidFill>
            </c:spPr>
          </c:marker>
          <c:cat>
            <c:strRef>
              <c:f>'Supp 2'!$AK$15:$AY$15</c:f>
              <c:strCache>
                <c:ptCount val="15"/>
                <c:pt idx="0">
                  <c:v>GP1</c:v>
                </c:pt>
                <c:pt idx="1">
                  <c:v>GP2</c:v>
                </c:pt>
                <c:pt idx="2">
                  <c:v>GP3</c:v>
                </c:pt>
                <c:pt idx="3">
                  <c:v>Step 1</c:v>
                </c:pt>
                <c:pt idx="4">
                  <c:v>Step 2</c:v>
                </c:pt>
                <c:pt idx="5">
                  <c:v>Step 3</c:v>
                </c:pt>
                <c:pt idx="6">
                  <c:v>Step 4</c:v>
                </c:pt>
                <c:pt idx="7">
                  <c:v>Step 5</c:v>
                </c:pt>
                <c:pt idx="8">
                  <c:v>Step 6</c:v>
                </c:pt>
                <c:pt idx="9">
                  <c:v>Step 7</c:v>
                </c:pt>
                <c:pt idx="10">
                  <c:v>Step 8</c:v>
                </c:pt>
                <c:pt idx="11">
                  <c:v>Step 9</c:v>
                </c:pt>
                <c:pt idx="12">
                  <c:v>Step 10</c:v>
                </c:pt>
                <c:pt idx="13">
                  <c:v>Code</c:v>
                </c:pt>
                <c:pt idx="14">
                  <c:v>Overall </c:v>
                </c:pt>
              </c:strCache>
            </c:strRef>
          </c:cat>
          <c:val>
            <c:numLit>
              <c:formatCode>0.0</c:formatCode>
              <c:ptCount val="15"/>
              <c:pt idx="0">
                <c:v>100</c:v>
              </c:pt>
              <c:pt idx="1">
                <c:v>81.94</c:v>
              </c:pt>
              <c:pt idx="2">
                <c:v>85.42</c:v>
              </c:pt>
              <c:pt idx="3">
                <c:v>75</c:v>
              </c:pt>
              <c:pt idx="4">
                <c:v>75.63</c:v>
              </c:pt>
              <c:pt idx="5">
                <c:v>62.5</c:v>
              </c:pt>
              <c:pt idx="6">
                <c:v>80.06</c:v>
              </c:pt>
              <c:pt idx="7">
                <c:v>87.5</c:v>
              </c:pt>
              <c:pt idx="8">
                <c:v>87.5</c:v>
              </c:pt>
              <c:pt idx="9">
                <c:v>66.669999999999973</c:v>
              </c:pt>
              <c:pt idx="10">
                <c:v>81.25</c:v>
              </c:pt>
              <c:pt idx="11">
                <c:v>77.5</c:v>
              </c:pt>
              <c:pt idx="12">
                <c:v>75</c:v>
              </c:pt>
              <c:pt idx="13">
                <c:v>83.93</c:v>
              </c:pt>
              <c:pt idx="14">
                <c:v>77.38</c:v>
              </c:pt>
            </c:numLit>
          </c:val>
          <c:smooth val="0"/>
          <c:extLst>
            <c:ext xmlns:c16="http://schemas.microsoft.com/office/drawing/2014/chart" uri="{C3380CC4-5D6E-409C-BE32-E72D297353CC}">
              <c16:uniqueId val="{00000001-D9B0-4CF9-BC39-609C33F05B38}"/>
            </c:ext>
          </c:extLst>
        </c:ser>
        <c:ser>
          <c:idx val="3"/>
          <c:order val="2"/>
          <c:tx>
            <c:v>75%</c:v>
          </c:tx>
          <c:spPr>
            <a:ln w="47625">
              <a:noFill/>
            </a:ln>
          </c:spPr>
          <c:marker>
            <c:symbol val="dash"/>
            <c:size val="9"/>
            <c:spPr>
              <a:solidFill>
                <a:schemeClr val="accent2"/>
              </a:solidFill>
            </c:spPr>
          </c:marker>
          <c:cat>
            <c:strRef>
              <c:f>'Supp 2'!$AK$15:$AY$15</c:f>
              <c:strCache>
                <c:ptCount val="15"/>
                <c:pt idx="0">
                  <c:v>GP1</c:v>
                </c:pt>
                <c:pt idx="1">
                  <c:v>GP2</c:v>
                </c:pt>
                <c:pt idx="2">
                  <c:v>GP3</c:v>
                </c:pt>
                <c:pt idx="3">
                  <c:v>Step 1</c:v>
                </c:pt>
                <c:pt idx="4">
                  <c:v>Step 2</c:v>
                </c:pt>
                <c:pt idx="5">
                  <c:v>Step 3</c:v>
                </c:pt>
                <c:pt idx="6">
                  <c:v>Step 4</c:v>
                </c:pt>
                <c:pt idx="7">
                  <c:v>Step 5</c:v>
                </c:pt>
                <c:pt idx="8">
                  <c:v>Step 6</c:v>
                </c:pt>
                <c:pt idx="9">
                  <c:v>Step 7</c:v>
                </c:pt>
                <c:pt idx="10">
                  <c:v>Step 8</c:v>
                </c:pt>
                <c:pt idx="11">
                  <c:v>Step 9</c:v>
                </c:pt>
                <c:pt idx="12">
                  <c:v>Step 10</c:v>
                </c:pt>
                <c:pt idx="13">
                  <c:v>Code</c:v>
                </c:pt>
                <c:pt idx="14">
                  <c:v>Overall </c:v>
                </c:pt>
              </c:strCache>
            </c:strRef>
          </c:cat>
          <c:val>
            <c:numLit>
              <c:formatCode>0.0</c:formatCode>
              <c:ptCount val="15"/>
              <c:pt idx="0">
                <c:v>100</c:v>
              </c:pt>
              <c:pt idx="1">
                <c:v>87.5</c:v>
              </c:pt>
              <c:pt idx="2">
                <c:v>91.667000000000002</c:v>
              </c:pt>
              <c:pt idx="3">
                <c:v>87.5</c:v>
              </c:pt>
              <c:pt idx="4">
                <c:v>84.374999999999986</c:v>
              </c:pt>
              <c:pt idx="5">
                <c:v>81.25</c:v>
              </c:pt>
              <c:pt idx="6">
                <c:v>84.463999999999999</c:v>
              </c:pt>
              <c:pt idx="7">
                <c:v>90</c:v>
              </c:pt>
              <c:pt idx="8">
                <c:v>87.5</c:v>
              </c:pt>
              <c:pt idx="9">
                <c:v>100</c:v>
              </c:pt>
              <c:pt idx="10">
                <c:v>87.5</c:v>
              </c:pt>
              <c:pt idx="11">
                <c:v>85</c:v>
              </c:pt>
              <c:pt idx="12">
                <c:v>81.25</c:v>
              </c:pt>
              <c:pt idx="13">
                <c:v>96.429000000000002</c:v>
              </c:pt>
              <c:pt idx="14">
                <c:v>81.210999999999999</c:v>
              </c:pt>
            </c:numLit>
          </c:val>
          <c:smooth val="0"/>
          <c:extLst>
            <c:ext xmlns:c16="http://schemas.microsoft.com/office/drawing/2014/chart" uri="{C3380CC4-5D6E-409C-BE32-E72D297353CC}">
              <c16:uniqueId val="{00000002-D9B0-4CF9-BC39-609C33F05B3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hiLowLines/>
        <c:marker val="1"/>
        <c:smooth val="0"/>
        <c:axId val="2145212920"/>
        <c:axId val="2145215832"/>
      </c:lineChart>
      <c:catAx>
        <c:axId val="21452129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200" baseline="0"/>
            </a:pPr>
            <a:endParaRPr lang="da-DK"/>
          </a:p>
        </c:txPr>
        <c:crossAx val="2145215832"/>
        <c:crosses val="autoZero"/>
        <c:auto val="1"/>
        <c:lblAlgn val="ctr"/>
        <c:lblOffset val="100"/>
        <c:noMultiLvlLbl val="0"/>
      </c:catAx>
      <c:valAx>
        <c:axId val="2145215832"/>
        <c:scaling>
          <c:orientation val="minMax"/>
          <c:max val="100"/>
          <c:min val="40"/>
        </c:scaling>
        <c:delete val="0"/>
        <c:axPos val="l"/>
        <c:majorGridlines/>
        <c:numFmt formatCode="#,##0" sourceLinked="0"/>
        <c:majorTickMark val="none"/>
        <c:minorTickMark val="none"/>
        <c:tickLblPos val="nextTo"/>
        <c:txPr>
          <a:bodyPr/>
          <a:lstStyle/>
          <a:p>
            <a:pPr>
              <a:defRPr sz="1200" baseline="0"/>
            </a:pPr>
            <a:endParaRPr lang="da-DK"/>
          </a:p>
        </c:txPr>
        <c:crossAx val="2145212920"/>
        <c:crosses val="autoZero"/>
        <c:crossBetween val="between"/>
        <c:majorUnit val="10"/>
      </c:valAx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Calibri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0443" y="0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fld id="{4650E4DF-5AD4-4A25-AB10-55E184BFBDFE}" type="datetimeFigureOut">
              <a:rPr lang="en-GB" altLang="da-DK"/>
              <a:pPr>
                <a:defRPr/>
              </a:pPr>
              <a:t>22/11/2018</a:t>
            </a:fld>
            <a:endParaRPr lang="en-GB" altLang="da-DK"/>
          </a:p>
        </p:txBody>
      </p:sp>
      <p:sp>
        <p:nvSpPr>
          <p:cNvPr id="553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583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Calibri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53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443" y="9428583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fld id="{BB44C009-064B-4A98-8253-08614565E7F8}" type="slidenum">
              <a:rPr lang="en-GB" altLang="da-DK"/>
              <a:pPr>
                <a:defRPr/>
              </a:pPr>
              <a:t>‹nr.›</a:t>
            </a:fld>
            <a:endParaRPr lang="en-GB" altLang="da-DK"/>
          </a:p>
        </p:txBody>
      </p:sp>
    </p:spTree>
    <p:extLst>
      <p:ext uri="{BB962C8B-B14F-4D97-AF65-F5344CB8AC3E}">
        <p14:creationId xmlns:p14="http://schemas.microsoft.com/office/powerpoint/2010/main" val="120563383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Calibri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443" y="0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fld id="{23B2467A-16FA-4C23-A9CF-DAD53365AB80}" type="datetimeFigureOut">
              <a:rPr lang="nb-NO" altLang="da-DK"/>
              <a:pPr>
                <a:defRPr/>
              </a:pPr>
              <a:t>22.11.2018</a:t>
            </a:fld>
            <a:endParaRPr lang="nb-NO" altLang="da-DK"/>
          </a:p>
        </p:txBody>
      </p:sp>
      <p:sp>
        <p:nvSpPr>
          <p:cNvPr id="358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8" y="4715153"/>
            <a:ext cx="5438140" cy="446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altLang="da-DK" noProof="0"/>
              <a:t>Klikk for å redigere tekststiler i malen</a:t>
            </a:r>
          </a:p>
          <a:p>
            <a:pPr lvl="1"/>
            <a:r>
              <a:rPr lang="nb-NO" altLang="da-DK" noProof="0"/>
              <a:t>Andre nivå</a:t>
            </a:r>
          </a:p>
          <a:p>
            <a:pPr lvl="2"/>
            <a:r>
              <a:rPr lang="nb-NO" altLang="da-DK" noProof="0"/>
              <a:t>Tredje nivå</a:t>
            </a:r>
          </a:p>
          <a:p>
            <a:pPr lvl="3"/>
            <a:r>
              <a:rPr lang="nb-NO" altLang="da-DK" noProof="0"/>
              <a:t>Fjerde nivå</a:t>
            </a:r>
          </a:p>
          <a:p>
            <a:pPr lvl="4"/>
            <a:r>
              <a:rPr lang="nb-NO" altLang="da-DK" noProof="0"/>
              <a:t>Femte nivå</a:t>
            </a:r>
          </a:p>
        </p:txBody>
      </p:sp>
      <p:sp>
        <p:nvSpPr>
          <p:cNvPr id="450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583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Calibri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450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43" y="9428583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fld id="{D2447573-BC55-4B74-95AE-3BC2B24B2551}" type="slidenum">
              <a:rPr lang="nb-NO" altLang="da-DK"/>
              <a:pPr>
                <a:defRPr/>
              </a:pPr>
              <a:t>‹nr.›</a:t>
            </a:fld>
            <a:endParaRPr lang="nb-NO" altLang="da-DK"/>
          </a:p>
        </p:txBody>
      </p:sp>
    </p:spTree>
    <p:extLst>
      <p:ext uri="{BB962C8B-B14F-4D97-AF65-F5344CB8AC3E}">
        <p14:creationId xmlns:p14="http://schemas.microsoft.com/office/powerpoint/2010/main" val="195479288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MS PGothic" pitchFamily="34" charset="-128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da-DK" sz="90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2447573-BC55-4B74-95AE-3BC2B24B2551}" type="slidenum">
              <a:rPr lang="nb-NO" altLang="da-DK" smtClean="0"/>
              <a:pPr>
                <a:defRPr/>
              </a:pPr>
              <a:t>10</a:t>
            </a:fld>
            <a:endParaRPr lang="nb-NO" altLang="da-DK"/>
          </a:p>
        </p:txBody>
      </p:sp>
    </p:spTree>
    <p:extLst>
      <p:ext uri="{BB962C8B-B14F-4D97-AF65-F5344CB8AC3E}">
        <p14:creationId xmlns:p14="http://schemas.microsoft.com/office/powerpoint/2010/main" val="41193808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2447573-BC55-4B74-95AE-3BC2B24B2551}" type="slidenum">
              <a:rPr lang="nb-NO" altLang="da-DK" smtClean="0"/>
              <a:pPr>
                <a:defRPr/>
              </a:pPr>
              <a:t>11</a:t>
            </a:fld>
            <a:endParaRPr lang="nb-NO" altLang="da-DK"/>
          </a:p>
        </p:txBody>
      </p:sp>
    </p:spTree>
    <p:extLst>
      <p:ext uri="{BB962C8B-B14F-4D97-AF65-F5344CB8AC3E}">
        <p14:creationId xmlns:p14="http://schemas.microsoft.com/office/powerpoint/2010/main" val="25998763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2447573-BC55-4B74-95AE-3BC2B24B2551}" type="slidenum">
              <a:rPr lang="nb-NO" altLang="da-DK" smtClean="0"/>
              <a:pPr>
                <a:defRPr/>
              </a:pPr>
              <a:t>13</a:t>
            </a:fld>
            <a:endParaRPr lang="nb-NO" altLang="da-DK"/>
          </a:p>
        </p:txBody>
      </p:sp>
    </p:spTree>
    <p:extLst>
      <p:ext uri="{BB962C8B-B14F-4D97-AF65-F5344CB8AC3E}">
        <p14:creationId xmlns:p14="http://schemas.microsoft.com/office/powerpoint/2010/main" val="17214460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2447573-BC55-4B74-95AE-3BC2B24B2551}" type="slidenum">
              <a:rPr lang="nb-NO" altLang="da-DK" smtClean="0"/>
              <a:pPr>
                <a:defRPr/>
              </a:pPr>
              <a:t>14</a:t>
            </a:fld>
            <a:endParaRPr lang="nb-NO" altLang="da-DK"/>
          </a:p>
        </p:txBody>
      </p:sp>
    </p:spTree>
    <p:extLst>
      <p:ext uri="{BB962C8B-B14F-4D97-AF65-F5344CB8AC3E}">
        <p14:creationId xmlns:p14="http://schemas.microsoft.com/office/powerpoint/2010/main" val="64889170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charset="0"/>
              <a:buChar char="•"/>
            </a:pPr>
            <a:endParaRPr lang="en-US" sz="1200" kern="1200" dirty="0">
              <a:solidFill>
                <a:schemeClr val="tx1"/>
              </a:solidFill>
              <a:effectLst/>
              <a:latin typeface="Calibri" pitchFamily="34" charset="0"/>
              <a:ea typeface="MS PGothic" pitchFamily="34" charset="-128"/>
              <a:cs typeface="ＭＳ Ｐゴシック" charset="0"/>
            </a:endParaRPr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2447573-BC55-4B74-95AE-3BC2B24B2551}" type="slidenum">
              <a:rPr lang="nb-NO" altLang="da-DK" smtClean="0"/>
              <a:pPr>
                <a:defRPr/>
              </a:pPr>
              <a:t>17</a:t>
            </a:fld>
            <a:endParaRPr lang="nb-NO" altLang="da-DK"/>
          </a:p>
        </p:txBody>
      </p:sp>
    </p:spTree>
    <p:extLst>
      <p:ext uri="{BB962C8B-B14F-4D97-AF65-F5344CB8AC3E}">
        <p14:creationId xmlns:p14="http://schemas.microsoft.com/office/powerpoint/2010/main" val="192860189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2447573-BC55-4B74-95AE-3BC2B24B2551}" type="slidenum">
              <a:rPr lang="nb-NO" altLang="da-DK" smtClean="0"/>
              <a:pPr>
                <a:defRPr/>
              </a:pPr>
              <a:t>18</a:t>
            </a:fld>
            <a:endParaRPr lang="nb-NO" altLang="da-DK"/>
          </a:p>
        </p:txBody>
      </p:sp>
    </p:spTree>
    <p:extLst>
      <p:ext uri="{BB962C8B-B14F-4D97-AF65-F5344CB8AC3E}">
        <p14:creationId xmlns:p14="http://schemas.microsoft.com/office/powerpoint/2010/main" val="6835694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Calibri" pitchFamily="34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943401-C34F-4341-8658-86BD98EB95CA}" type="slidenum">
              <a:rPr lang="nb-NO" altLang="en-US" smtClean="0"/>
              <a:pPr>
                <a:defRPr/>
              </a:pPr>
              <a:t>2</a:t>
            </a:fld>
            <a:endParaRPr lang="nb-NO" altLang="en-US"/>
          </a:p>
        </p:txBody>
      </p:sp>
    </p:spTree>
    <p:extLst>
      <p:ext uri="{BB962C8B-B14F-4D97-AF65-F5344CB8AC3E}">
        <p14:creationId xmlns:p14="http://schemas.microsoft.com/office/powerpoint/2010/main" val="8178075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2447573-BC55-4B74-95AE-3BC2B24B2551}" type="slidenum">
              <a:rPr lang="nb-NO" altLang="da-DK" smtClean="0"/>
              <a:pPr>
                <a:defRPr/>
              </a:pPr>
              <a:t>3</a:t>
            </a:fld>
            <a:endParaRPr lang="nb-NO" altLang="da-DK"/>
          </a:p>
        </p:txBody>
      </p:sp>
    </p:spTree>
    <p:extLst>
      <p:ext uri="{BB962C8B-B14F-4D97-AF65-F5344CB8AC3E}">
        <p14:creationId xmlns:p14="http://schemas.microsoft.com/office/powerpoint/2010/main" val="24432552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2447573-BC55-4B74-95AE-3BC2B24B2551}" type="slidenum">
              <a:rPr lang="nb-NO" altLang="da-DK" smtClean="0"/>
              <a:pPr>
                <a:defRPr/>
              </a:pPr>
              <a:t>4</a:t>
            </a:fld>
            <a:endParaRPr lang="nb-NO" altLang="da-DK"/>
          </a:p>
        </p:txBody>
      </p:sp>
    </p:spTree>
    <p:extLst>
      <p:ext uri="{BB962C8B-B14F-4D97-AF65-F5344CB8AC3E}">
        <p14:creationId xmlns:p14="http://schemas.microsoft.com/office/powerpoint/2010/main" val="20573318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Pladsholder til diasbille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915" name="Pladsholder til not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da-DK" altLang="da-DK" dirty="0"/>
              <a:t>A </a:t>
            </a:r>
            <a:r>
              <a:rPr lang="da-DK" altLang="da-DK" dirty="0" err="1"/>
              <a:t>confidential</a:t>
            </a:r>
            <a:r>
              <a:rPr lang="da-DK" altLang="da-DK" dirty="0"/>
              <a:t> </a:t>
            </a:r>
            <a:r>
              <a:rPr lang="da-DK" altLang="da-DK" dirty="0" err="1"/>
              <a:t>assessment</a:t>
            </a:r>
            <a:r>
              <a:rPr lang="da-DK" altLang="da-DK" dirty="0"/>
              <a:t> </a:t>
            </a:r>
            <a:r>
              <a:rPr lang="da-DK" altLang="da-DK" dirty="0" err="1"/>
              <a:t>tool</a:t>
            </a:r>
            <a:r>
              <a:rPr lang="da-DK" altLang="da-DK" dirty="0"/>
              <a:t>, </a:t>
            </a:r>
            <a:r>
              <a:rPr lang="da-DK" altLang="da-DK" dirty="0" err="1"/>
              <a:t>which</a:t>
            </a:r>
            <a:r>
              <a:rPr lang="da-DK" altLang="da-DK" dirty="0"/>
              <a:t> </a:t>
            </a:r>
            <a:r>
              <a:rPr lang="da-DK" altLang="da-DK" dirty="0" err="1"/>
              <a:t>was</a:t>
            </a:r>
            <a:r>
              <a:rPr lang="da-DK" altLang="da-DK" dirty="0"/>
              <a:t> pilot testet </a:t>
            </a:r>
            <a:r>
              <a:rPr lang="da-DK" altLang="da-DK" dirty="0" err="1"/>
              <a:t>twice</a:t>
            </a:r>
            <a:r>
              <a:rPr lang="da-DK" altLang="da-DK" dirty="0"/>
              <a:t> in a total of 18 </a:t>
            </a:r>
            <a:r>
              <a:rPr lang="da-DK" altLang="da-DK" dirty="0" err="1"/>
              <a:t>countries</a:t>
            </a:r>
            <a:r>
              <a:rPr lang="da-DK" altLang="da-DK" dirty="0"/>
              <a:t>.</a:t>
            </a:r>
          </a:p>
        </p:txBody>
      </p:sp>
      <p:sp>
        <p:nvSpPr>
          <p:cNvPr id="38916" name="Pladsholder til dias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3ECB949C-BC33-45C9-BAF0-2185B8EFAC31}" type="slidenum">
              <a:rPr lang="nb-NO" altLang="da-DK"/>
              <a:pPr algn="r" eaLnBrk="1" hangingPunct="1">
                <a:spcBef>
                  <a:spcPct val="0"/>
                </a:spcBef>
              </a:pPr>
              <a:t>5</a:t>
            </a:fld>
            <a:endParaRPr lang="nb-NO" altLang="da-DK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2447573-BC55-4B74-95AE-3BC2B24B2551}" type="slidenum">
              <a:rPr lang="nb-NO" altLang="da-DK" smtClean="0"/>
              <a:pPr>
                <a:defRPr/>
              </a:pPr>
              <a:t>6</a:t>
            </a:fld>
            <a:endParaRPr lang="nb-NO" altLang="da-DK"/>
          </a:p>
        </p:txBody>
      </p:sp>
    </p:spTree>
    <p:extLst>
      <p:ext uri="{BB962C8B-B14F-4D97-AF65-F5344CB8AC3E}">
        <p14:creationId xmlns:p14="http://schemas.microsoft.com/office/powerpoint/2010/main" val="10422633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2447573-BC55-4B74-95AE-3BC2B24B2551}" type="slidenum">
              <a:rPr lang="nb-NO" altLang="da-DK" smtClean="0"/>
              <a:pPr>
                <a:defRPr/>
              </a:pPr>
              <a:t>7</a:t>
            </a:fld>
            <a:endParaRPr lang="nb-NO" altLang="da-DK"/>
          </a:p>
        </p:txBody>
      </p:sp>
    </p:spTree>
    <p:extLst>
      <p:ext uri="{BB962C8B-B14F-4D97-AF65-F5344CB8AC3E}">
        <p14:creationId xmlns:p14="http://schemas.microsoft.com/office/powerpoint/2010/main" val="7618332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2447573-BC55-4B74-95AE-3BC2B24B2551}" type="slidenum">
              <a:rPr lang="nb-NO" altLang="da-DK" smtClean="0"/>
              <a:pPr>
                <a:defRPr/>
              </a:pPr>
              <a:t>8</a:t>
            </a:fld>
            <a:endParaRPr lang="nb-NO" altLang="da-DK"/>
          </a:p>
        </p:txBody>
      </p:sp>
    </p:spTree>
    <p:extLst>
      <p:ext uri="{BB962C8B-B14F-4D97-AF65-F5344CB8AC3E}">
        <p14:creationId xmlns:p14="http://schemas.microsoft.com/office/powerpoint/2010/main" val="24286056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2447573-BC55-4B74-95AE-3BC2B24B2551}" type="slidenum">
              <a:rPr lang="nb-NO" altLang="da-DK" smtClean="0"/>
              <a:pPr>
                <a:defRPr/>
              </a:pPr>
              <a:t>9</a:t>
            </a:fld>
            <a:endParaRPr lang="nb-NO" altLang="da-DK"/>
          </a:p>
        </p:txBody>
      </p:sp>
    </p:spTree>
    <p:extLst>
      <p:ext uri="{BB962C8B-B14F-4D97-AF65-F5344CB8AC3E}">
        <p14:creationId xmlns:p14="http://schemas.microsoft.com/office/powerpoint/2010/main" val="6704500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FF3601-5948-41D6-9EE4-9376BC06E619}" type="datetime1">
              <a:rPr lang="en-CA" altLang="da-DK"/>
              <a:pPr>
                <a:defRPr/>
              </a:pPr>
              <a:t>22/11/2018</a:t>
            </a:fld>
            <a:endParaRPr lang="sv-SE" alt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662AB9-DC70-46F0-AA2A-E13007400C5C}" type="slidenum">
              <a:rPr lang="sv-SE" altLang="da-DK"/>
              <a:pPr>
                <a:defRPr/>
              </a:pPr>
              <a:t>‹nr.›</a:t>
            </a:fld>
            <a:endParaRPr lang="sv-SE" altLang="da-DK"/>
          </a:p>
        </p:txBody>
      </p:sp>
    </p:spTree>
    <p:extLst>
      <p:ext uri="{BB962C8B-B14F-4D97-AF65-F5344CB8AC3E}">
        <p14:creationId xmlns:p14="http://schemas.microsoft.com/office/powerpoint/2010/main" val="7996436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5BA21A-077B-4E1D-BEAC-E44F0E4AEFCA}" type="datetime1">
              <a:rPr lang="en-CA" altLang="da-DK"/>
              <a:pPr>
                <a:defRPr/>
              </a:pPr>
              <a:t>22/11/2018</a:t>
            </a:fld>
            <a:endParaRPr lang="sv-SE" alt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E6F67B-BDA8-440E-AB54-4D0152108DF3}" type="slidenum">
              <a:rPr lang="sv-SE" altLang="da-DK"/>
              <a:pPr>
                <a:defRPr/>
              </a:pPr>
              <a:t>‹nr.›</a:t>
            </a:fld>
            <a:endParaRPr lang="sv-SE" altLang="da-DK"/>
          </a:p>
        </p:txBody>
      </p:sp>
    </p:spTree>
    <p:extLst>
      <p:ext uri="{BB962C8B-B14F-4D97-AF65-F5344CB8AC3E}">
        <p14:creationId xmlns:p14="http://schemas.microsoft.com/office/powerpoint/2010/main" val="35091484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DBE900-2959-448F-8860-7DDCC7188A40}" type="datetime1">
              <a:rPr lang="en-CA" altLang="da-DK"/>
              <a:pPr>
                <a:defRPr/>
              </a:pPr>
              <a:t>22/11/2018</a:t>
            </a:fld>
            <a:endParaRPr lang="sv-SE" alt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0002FE-1666-4FD3-B204-2DAEEE2157CD}" type="slidenum">
              <a:rPr lang="sv-SE" altLang="da-DK"/>
              <a:pPr>
                <a:defRPr/>
              </a:pPr>
              <a:t>‹nr.›</a:t>
            </a:fld>
            <a:endParaRPr lang="sv-SE" altLang="da-DK"/>
          </a:p>
        </p:txBody>
      </p:sp>
    </p:spTree>
    <p:extLst>
      <p:ext uri="{BB962C8B-B14F-4D97-AF65-F5344CB8AC3E}">
        <p14:creationId xmlns:p14="http://schemas.microsoft.com/office/powerpoint/2010/main" val="35834099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tel, innhold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0D176A-2FAB-4EC3-BFEE-2F981E7DD3CE}" type="datetime1">
              <a:rPr lang="en-CA" altLang="da-DK"/>
              <a:pPr>
                <a:defRPr/>
              </a:pPr>
              <a:t>22/11/2018</a:t>
            </a:fld>
            <a:endParaRPr lang="sv-SE" altLang="da-DK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37510C-4E34-448A-ABB1-ED0D52199CDE}" type="slidenum">
              <a:rPr lang="sv-SE" altLang="da-DK"/>
              <a:pPr>
                <a:defRPr/>
              </a:pPr>
              <a:t>‹nr.›</a:t>
            </a:fld>
            <a:endParaRPr lang="sv-SE" altLang="da-DK"/>
          </a:p>
        </p:txBody>
      </p:sp>
    </p:spTree>
    <p:extLst>
      <p:ext uri="{BB962C8B-B14F-4D97-AF65-F5344CB8AC3E}">
        <p14:creationId xmlns:p14="http://schemas.microsoft.com/office/powerpoint/2010/main" val="380025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6F37FE-0EE5-46D6-BDC5-860FD83AED9E}" type="datetime1">
              <a:rPr lang="en-CA" altLang="da-DK"/>
              <a:pPr>
                <a:defRPr/>
              </a:pPr>
              <a:t>22/11/2018</a:t>
            </a:fld>
            <a:endParaRPr lang="sv-SE" alt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913004-3922-4149-812B-F986842ED1F1}" type="slidenum">
              <a:rPr lang="sv-SE" altLang="da-DK"/>
              <a:pPr>
                <a:defRPr/>
              </a:pPr>
              <a:t>‹nr.›</a:t>
            </a:fld>
            <a:endParaRPr lang="sv-SE" altLang="da-DK"/>
          </a:p>
        </p:txBody>
      </p:sp>
    </p:spTree>
    <p:extLst>
      <p:ext uri="{BB962C8B-B14F-4D97-AF65-F5344CB8AC3E}">
        <p14:creationId xmlns:p14="http://schemas.microsoft.com/office/powerpoint/2010/main" val="21917108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CF4512-AC1D-46CA-BADF-C9A213C1FCD2}" type="datetime1">
              <a:rPr lang="en-CA" altLang="da-DK"/>
              <a:pPr>
                <a:defRPr/>
              </a:pPr>
              <a:t>22/11/2018</a:t>
            </a:fld>
            <a:endParaRPr lang="sv-SE" alt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49A94C-12DA-44CF-8C2B-E4E8F44685DA}" type="slidenum">
              <a:rPr lang="sv-SE" altLang="da-DK"/>
              <a:pPr>
                <a:defRPr/>
              </a:pPr>
              <a:t>‹nr.›</a:t>
            </a:fld>
            <a:endParaRPr lang="sv-SE" altLang="da-DK"/>
          </a:p>
        </p:txBody>
      </p:sp>
    </p:spTree>
    <p:extLst>
      <p:ext uri="{BB962C8B-B14F-4D97-AF65-F5344CB8AC3E}">
        <p14:creationId xmlns:p14="http://schemas.microsoft.com/office/powerpoint/2010/main" val="11672934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70F7CE-67F9-4245-A781-B02B923EA79C}" type="datetime1">
              <a:rPr lang="en-CA" altLang="da-DK"/>
              <a:pPr>
                <a:defRPr/>
              </a:pPr>
              <a:t>22/11/2018</a:t>
            </a:fld>
            <a:endParaRPr lang="sv-SE" altLang="da-DK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B6945A-D47A-4A15-8817-39C944263098}" type="slidenum">
              <a:rPr lang="sv-SE" altLang="da-DK"/>
              <a:pPr>
                <a:defRPr/>
              </a:pPr>
              <a:t>‹nr.›</a:t>
            </a:fld>
            <a:endParaRPr lang="sv-SE" altLang="da-DK"/>
          </a:p>
        </p:txBody>
      </p:sp>
    </p:spTree>
    <p:extLst>
      <p:ext uri="{BB962C8B-B14F-4D97-AF65-F5344CB8AC3E}">
        <p14:creationId xmlns:p14="http://schemas.microsoft.com/office/powerpoint/2010/main" val="7771305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2DB91B-84DD-4475-89EA-4ABC66FB488B}" type="datetime1">
              <a:rPr lang="en-CA" altLang="da-DK"/>
              <a:pPr>
                <a:defRPr/>
              </a:pPr>
              <a:t>22/11/2018</a:t>
            </a:fld>
            <a:endParaRPr lang="sv-SE" altLang="da-DK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29B4F5-E0FB-445A-A317-1723AF01D6F2}" type="slidenum">
              <a:rPr lang="sv-SE" altLang="da-DK"/>
              <a:pPr>
                <a:defRPr/>
              </a:pPr>
              <a:t>‹nr.›</a:t>
            </a:fld>
            <a:endParaRPr lang="sv-SE" altLang="da-DK"/>
          </a:p>
        </p:txBody>
      </p:sp>
    </p:spTree>
    <p:extLst>
      <p:ext uri="{BB962C8B-B14F-4D97-AF65-F5344CB8AC3E}">
        <p14:creationId xmlns:p14="http://schemas.microsoft.com/office/powerpoint/2010/main" val="20016416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BDE13F-F345-408D-A6CC-435749F3FD0A}" type="datetime1">
              <a:rPr lang="en-CA" altLang="da-DK"/>
              <a:pPr>
                <a:defRPr/>
              </a:pPr>
              <a:t>22/11/2018</a:t>
            </a:fld>
            <a:endParaRPr lang="sv-SE" altLang="da-DK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7CF1F0-7705-4271-B13E-91A4B53E2B4D}" type="slidenum">
              <a:rPr lang="sv-SE" altLang="da-DK"/>
              <a:pPr>
                <a:defRPr/>
              </a:pPr>
              <a:t>‹nr.›</a:t>
            </a:fld>
            <a:endParaRPr lang="sv-SE" altLang="da-DK"/>
          </a:p>
        </p:txBody>
      </p:sp>
    </p:spTree>
    <p:extLst>
      <p:ext uri="{BB962C8B-B14F-4D97-AF65-F5344CB8AC3E}">
        <p14:creationId xmlns:p14="http://schemas.microsoft.com/office/powerpoint/2010/main" val="27387398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25F6F4-EFFF-4E6C-99DC-122762255220}" type="datetime1">
              <a:rPr lang="en-CA" altLang="da-DK"/>
              <a:pPr>
                <a:defRPr/>
              </a:pPr>
              <a:t>22/11/2018</a:t>
            </a:fld>
            <a:endParaRPr lang="sv-SE" altLang="da-DK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4449F6-B11F-4397-AC5F-407E0B351C5F}" type="slidenum">
              <a:rPr lang="sv-SE" altLang="da-DK"/>
              <a:pPr>
                <a:defRPr/>
              </a:pPr>
              <a:t>‹nr.›</a:t>
            </a:fld>
            <a:endParaRPr lang="sv-SE" altLang="da-DK"/>
          </a:p>
        </p:txBody>
      </p:sp>
    </p:spTree>
    <p:extLst>
      <p:ext uri="{BB962C8B-B14F-4D97-AF65-F5344CB8AC3E}">
        <p14:creationId xmlns:p14="http://schemas.microsoft.com/office/powerpoint/2010/main" val="26151665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1CAB72-CC66-4900-B9E6-D763C5EB3604}" type="datetime1">
              <a:rPr lang="en-CA" altLang="da-DK"/>
              <a:pPr>
                <a:defRPr/>
              </a:pPr>
              <a:t>22/11/2018</a:t>
            </a:fld>
            <a:endParaRPr lang="sv-SE" altLang="da-DK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9251E-7B47-4522-9532-A096798B8745}" type="slidenum">
              <a:rPr lang="sv-SE" altLang="da-DK"/>
              <a:pPr>
                <a:defRPr/>
              </a:pPr>
              <a:t>‹nr.›</a:t>
            </a:fld>
            <a:endParaRPr lang="sv-SE" altLang="da-DK"/>
          </a:p>
        </p:txBody>
      </p:sp>
    </p:spTree>
    <p:extLst>
      <p:ext uri="{BB962C8B-B14F-4D97-AF65-F5344CB8AC3E}">
        <p14:creationId xmlns:p14="http://schemas.microsoft.com/office/powerpoint/2010/main" val="10685318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v-SE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53C9D7-F9CC-4B25-8F7B-7720CCF769E2}" type="datetime1">
              <a:rPr lang="en-CA" altLang="da-DK"/>
              <a:pPr>
                <a:defRPr/>
              </a:pPr>
              <a:t>22/11/2018</a:t>
            </a:fld>
            <a:endParaRPr lang="sv-SE" altLang="da-DK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72FD9C-2F88-485A-A261-D1FCAFEAE675}" type="slidenum">
              <a:rPr lang="sv-SE" altLang="da-DK"/>
              <a:pPr>
                <a:defRPr/>
              </a:pPr>
              <a:t>‹nr.›</a:t>
            </a:fld>
            <a:endParaRPr lang="sv-SE" altLang="da-DK"/>
          </a:p>
        </p:txBody>
      </p:sp>
    </p:spTree>
    <p:extLst>
      <p:ext uri="{BB962C8B-B14F-4D97-AF65-F5344CB8AC3E}">
        <p14:creationId xmlns:p14="http://schemas.microsoft.com/office/powerpoint/2010/main" val="3660999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da-DK"/>
              <a:t>Click to edit Master title style</a:t>
            </a:r>
            <a:endParaRPr lang="sv-SE" altLang="da-DK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da-DK"/>
              <a:t>Click to edit Master text styles</a:t>
            </a:r>
          </a:p>
          <a:p>
            <a:pPr lvl="1"/>
            <a:r>
              <a:rPr lang="en-US" altLang="da-DK"/>
              <a:t>Second level</a:t>
            </a:r>
          </a:p>
          <a:p>
            <a:pPr lvl="2"/>
            <a:r>
              <a:rPr lang="en-US" altLang="da-DK"/>
              <a:t>Third level</a:t>
            </a:r>
          </a:p>
          <a:p>
            <a:pPr lvl="3"/>
            <a:r>
              <a:rPr lang="en-US" altLang="da-DK"/>
              <a:t>Fourth level</a:t>
            </a:r>
          </a:p>
          <a:p>
            <a:pPr lvl="4"/>
            <a:r>
              <a:rPr lang="en-US" altLang="da-DK"/>
              <a:t>Fifth level</a:t>
            </a:r>
            <a:endParaRPr lang="sv-SE" altLang="da-D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sz="1200" smtClean="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F83D260B-180D-4C09-BE00-BFAC3196D478}" type="datetime1">
              <a:rPr lang="en-CA" altLang="da-DK"/>
              <a:pPr>
                <a:defRPr/>
              </a:pPr>
              <a:t>22/11/2018</a:t>
            </a:fld>
            <a:endParaRPr lang="sv-SE" alt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 smtClean="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D23F52C6-2E8C-4070-AD01-F2FC1643BD0D}" type="slidenum">
              <a:rPr lang="sv-SE" altLang="da-DK"/>
              <a:pPr>
                <a:defRPr/>
              </a:pPr>
              <a:t>‹nr.›</a:t>
            </a:fld>
            <a:endParaRPr lang="sv-SE" altLang="da-DK"/>
          </a:p>
        </p:txBody>
      </p:sp>
      <p:pic>
        <p:nvPicPr>
          <p:cNvPr id="1031" name="Picture 5" descr="Screen Shot 2015-05-12 at 4.33.07 PM.png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142875"/>
            <a:ext cx="784225" cy="595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 kern="1200">
          <a:solidFill>
            <a:srgbClr val="000000"/>
          </a:solidFill>
          <a:latin typeface="+mj-lt"/>
          <a:ea typeface="MS PGothic" pitchFamily="34" charset="-128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Calibri" pitchFamily="34" charset="0"/>
          <a:ea typeface="MS PGothic" pitchFamily="34" charset="-128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Calibri" pitchFamily="34" charset="0"/>
          <a:ea typeface="MS PGothic" pitchFamily="34" charset="-128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Calibri" pitchFamily="34" charset="0"/>
          <a:ea typeface="MS PGothic" pitchFamily="34" charset="-128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Calibri" pitchFamily="34" charset="0"/>
          <a:ea typeface="MS PGothic" pitchFamily="34" charset="-128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rgbClr val="FF99CC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rgbClr val="FF99CC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rgbClr val="FF99CC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rgbClr val="FF99CC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ragnhild.maastrup@regionh.dk" TargetMode="External"/><Relationship Id="rId4" Type="http://schemas.openxmlformats.org/officeDocument/2006/relationships/hyperlink" Target="mailto:Laura.haiek@msss.gouv.qc.ca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ilca.org/main/learning/resources/neo-bfhi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Subtitle 2"/>
          <p:cNvSpPr txBox="1">
            <a:spLocks/>
          </p:cNvSpPr>
          <p:nvPr/>
        </p:nvSpPr>
        <p:spPr bwMode="auto">
          <a:xfrm>
            <a:off x="250825" y="5148203"/>
            <a:ext cx="8785225" cy="158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eaLnBrk="1" hangingPunct="1">
              <a:lnSpc>
                <a:spcPct val="90000"/>
              </a:lnSpc>
              <a:buNone/>
            </a:pPr>
            <a:r>
              <a:rPr lang="en-CA" altLang="da-DK" sz="2800" b="1" dirty="0"/>
              <a:t>Ragnhild Maastrup</a:t>
            </a:r>
            <a:r>
              <a:rPr lang="en-CA" altLang="da-DK" sz="2800" dirty="0"/>
              <a:t>, </a:t>
            </a:r>
            <a:r>
              <a:rPr lang="en-CA" altLang="da-DK" sz="2400" dirty="0"/>
              <a:t>PhD, RN, IBCLC </a:t>
            </a:r>
            <a:r>
              <a:rPr lang="en-CA" altLang="da-DK" sz="2200" i="1" dirty="0"/>
              <a:t>(Denmark)</a:t>
            </a:r>
            <a:endParaRPr lang="en-CA" altLang="da-DK" sz="2200" dirty="0"/>
          </a:p>
          <a:p>
            <a:pPr algn="ctr" eaLnBrk="1" hangingPunct="1">
              <a:lnSpc>
                <a:spcPct val="90000"/>
              </a:lnSpc>
              <a:buNone/>
            </a:pPr>
            <a:r>
              <a:rPr lang="en-CA" altLang="da-DK" sz="2800" b="1" dirty="0"/>
              <a:t>Laura N. Haiek</a:t>
            </a:r>
            <a:r>
              <a:rPr lang="en-CA" altLang="da-DK" sz="1800" dirty="0"/>
              <a:t>, </a:t>
            </a:r>
            <a:r>
              <a:rPr lang="en-CA" altLang="da-DK" sz="2400" dirty="0"/>
              <a:t>MSc, MD </a:t>
            </a:r>
            <a:r>
              <a:rPr lang="en-CA" altLang="da-DK" sz="2400" i="1" dirty="0"/>
              <a:t>(Canada)</a:t>
            </a:r>
          </a:p>
          <a:p>
            <a:pPr algn="ctr" eaLnBrk="1" hangingPunct="1">
              <a:lnSpc>
                <a:spcPct val="90000"/>
              </a:lnSpc>
              <a:buNone/>
            </a:pPr>
            <a:r>
              <a:rPr lang="en-CA" altLang="da-DK" sz="2400" b="1" dirty="0"/>
              <a:t>And the Neo-BFHI Study Group</a:t>
            </a:r>
          </a:p>
        </p:txBody>
      </p:sp>
      <p:sp>
        <p:nvSpPr>
          <p:cNvPr id="2051" name="Slide Number Placeholder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B005DB9-3FB3-41FF-9DBE-FCAF17A86D35}" type="slidenum">
              <a:rPr lang="sv-SE" altLang="da-DK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1</a:t>
            </a:fld>
            <a:endParaRPr lang="sv-SE" altLang="da-DK" sz="1200" dirty="0">
              <a:solidFill>
                <a:srgbClr val="898989"/>
              </a:solidFill>
            </a:endParaRPr>
          </a:p>
        </p:txBody>
      </p:sp>
      <p:pic>
        <p:nvPicPr>
          <p:cNvPr id="2052" name="Picture 1" descr="Cover page Neo-BFHI jpg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1" b="28976"/>
          <a:stretch>
            <a:fillRect/>
          </a:stretch>
        </p:blipFill>
        <p:spPr bwMode="auto">
          <a:xfrm>
            <a:off x="-36513" y="-26988"/>
            <a:ext cx="4537076" cy="4197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3" name="Title 1"/>
          <p:cNvSpPr txBox="1">
            <a:spLocks/>
          </p:cNvSpPr>
          <p:nvPr/>
        </p:nvSpPr>
        <p:spPr bwMode="auto">
          <a:xfrm>
            <a:off x="2732314" y="1389063"/>
            <a:ext cx="6411686" cy="3395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>
              <a:buNone/>
            </a:pPr>
            <a:r>
              <a:rPr lang="en-US" sz="3600" b="1" dirty="0">
                <a:solidFill>
                  <a:srgbClr val="009999"/>
                </a:solidFill>
              </a:rPr>
              <a:t>Compliance with the Baby-friendly Hospital Initiative for Neonatal Wards (Neo-BFHI). </a:t>
            </a:r>
            <a:endParaRPr lang="da-DK" sz="3600" dirty="0">
              <a:solidFill>
                <a:srgbClr val="009999"/>
              </a:solidFill>
            </a:endParaRPr>
          </a:p>
          <a:p>
            <a:pPr>
              <a:buNone/>
            </a:pPr>
            <a:r>
              <a:rPr lang="en-US" sz="2400" dirty="0"/>
              <a:t>A cross-sectional study in 36 countries.</a:t>
            </a:r>
            <a:endParaRPr lang="da-DK" sz="2400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1038" y="5511525"/>
            <a:ext cx="1241879" cy="390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</p:pic>
      <p:pic>
        <p:nvPicPr>
          <p:cNvPr id="7" name="Picture 4" descr="Santé et Services sociau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5205934"/>
            <a:ext cx="1589268" cy="610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1" descr="Screen Shot 2013-10-27 at 12.19.15 AM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47" y="5758752"/>
            <a:ext cx="1359916" cy="36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numm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4449F6-B11F-4397-AC5F-407E0B351C5F}" type="slidenum">
              <a:rPr lang="sv-SE" altLang="da-DK" smtClean="0"/>
              <a:pPr>
                <a:defRPr/>
              </a:pPr>
              <a:t>10</a:t>
            </a:fld>
            <a:endParaRPr lang="sv-SE" altLang="da-DK"/>
          </a:p>
        </p:txBody>
      </p:sp>
      <p:sp>
        <p:nvSpPr>
          <p:cNvPr id="6" name="Titel 1"/>
          <p:cNvSpPr txBox="1">
            <a:spLocks/>
          </p:cNvSpPr>
          <p:nvPr/>
        </p:nvSpPr>
        <p:spPr>
          <a:xfrm>
            <a:off x="-2286000" y="518349"/>
            <a:ext cx="822960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>
                <a:solidFill>
                  <a:srgbClr val="000000"/>
                </a:solidFill>
                <a:latin typeface="+mj-lt"/>
                <a:ea typeface="MS PGothic" pitchFamily="34" charset="-128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0000"/>
                </a:solidFill>
                <a:latin typeface="Calibri" pitchFamily="34" charset="0"/>
                <a:ea typeface="MS PGothic" pitchFamily="34" charset="-128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0000"/>
                </a:solidFill>
                <a:latin typeface="Calibri" pitchFamily="34" charset="0"/>
                <a:ea typeface="MS PGothic" pitchFamily="34" charset="-128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0000"/>
                </a:solidFill>
                <a:latin typeface="Calibri" pitchFamily="34" charset="0"/>
                <a:ea typeface="MS PGothic" pitchFamily="34" charset="-128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0000"/>
                </a:solidFill>
                <a:latin typeface="Calibri" pitchFamily="34" charset="0"/>
                <a:ea typeface="MS PGothic" pitchFamily="34" charset="-128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FF99CC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FF99CC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FF99CC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FF99CC"/>
                </a:solidFill>
                <a:latin typeface="Calibri" pitchFamily="34" charset="0"/>
              </a:defRPr>
            </a:lvl9pPr>
          </a:lstStyle>
          <a:p>
            <a:r>
              <a:rPr lang="en-CA" dirty="0">
                <a:solidFill>
                  <a:schemeClr val="tx1"/>
                </a:solidFill>
              </a:rPr>
              <a:t>Analysis</a:t>
            </a:r>
          </a:p>
        </p:txBody>
      </p:sp>
      <p:sp>
        <p:nvSpPr>
          <p:cNvPr id="26" name="Pladsholder til indhold 2"/>
          <p:cNvSpPr txBox="1">
            <a:spLocks/>
          </p:cNvSpPr>
          <p:nvPr/>
        </p:nvSpPr>
        <p:spPr>
          <a:xfrm>
            <a:off x="100477" y="1490661"/>
            <a:ext cx="4433423" cy="4525963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CA" altLang="da-DK" sz="2800" dirty="0"/>
              <a:t>Partial and Overall Compliance scores:</a:t>
            </a:r>
          </a:p>
          <a:p>
            <a:pPr marL="228600" indent="-228600"/>
            <a:r>
              <a:rPr lang="en-CA" altLang="da-DK" sz="2800" dirty="0"/>
              <a:t>Based on 63 indicators for the GPs, Steps and Code</a:t>
            </a:r>
          </a:p>
          <a:p>
            <a:pPr marL="228600" indent="-228600"/>
            <a:r>
              <a:rPr lang="en-CA" altLang="da-DK" sz="2800" dirty="0"/>
              <a:t>Mean scores for each ward presented in a benchmark report</a:t>
            </a:r>
          </a:p>
          <a:p>
            <a:pPr marL="228600" indent="-228600"/>
            <a:r>
              <a:rPr lang="en-CA" altLang="da-DK" sz="2800" dirty="0"/>
              <a:t>Country (regional) and International scores presented as median scores</a:t>
            </a:r>
            <a:endParaRPr lang="en-CA" altLang="da-DK" sz="2800" dirty="0">
              <a:solidFill>
                <a:srgbClr val="FF0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F38A29-C965-084C-B19B-FF76DEE13F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5605" y="873907"/>
            <a:ext cx="4131669" cy="5263033"/>
          </a:xfrm>
          <a:prstGeom prst="rect">
            <a:avLst/>
          </a:prstGeom>
          <a:ln>
            <a:solidFill>
              <a:schemeClr val="tx2"/>
            </a:solidFill>
          </a:ln>
        </p:spPr>
      </p:pic>
    </p:spTree>
    <p:extLst>
      <p:ext uri="{BB962C8B-B14F-4D97-AF65-F5344CB8AC3E}">
        <p14:creationId xmlns:p14="http://schemas.microsoft.com/office/powerpoint/2010/main" val="30112380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8" b="8179"/>
          <a:stretch/>
        </p:blipFill>
        <p:spPr>
          <a:xfrm>
            <a:off x="41438" y="1587237"/>
            <a:ext cx="9106662" cy="4561141"/>
          </a:xfrm>
          <a:prstGeom prst="rect">
            <a:avLst/>
          </a:prstGeom>
        </p:spPr>
      </p:pic>
      <p:sp>
        <p:nvSpPr>
          <p:cNvPr id="2" name="Pladsholder til diasnumm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4449F6-B11F-4397-AC5F-407E0B351C5F}" type="slidenum">
              <a:rPr lang="sv-SE" altLang="da-DK" smtClean="0"/>
              <a:pPr>
                <a:defRPr/>
              </a:pPr>
              <a:t>11</a:t>
            </a:fld>
            <a:endParaRPr lang="sv-SE" altLang="da-DK"/>
          </a:p>
        </p:txBody>
      </p:sp>
      <p:sp>
        <p:nvSpPr>
          <p:cNvPr id="6" name="Titel 1"/>
          <p:cNvSpPr txBox="1">
            <a:spLocks/>
          </p:cNvSpPr>
          <p:nvPr/>
        </p:nvSpPr>
        <p:spPr>
          <a:xfrm>
            <a:off x="457200" y="225870"/>
            <a:ext cx="8229600" cy="1627314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>
                <a:solidFill>
                  <a:srgbClr val="000000"/>
                </a:solidFill>
                <a:latin typeface="+mj-lt"/>
                <a:ea typeface="MS PGothic" pitchFamily="34" charset="-128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0000"/>
                </a:solidFill>
                <a:latin typeface="Calibri" pitchFamily="34" charset="0"/>
                <a:ea typeface="MS PGothic" pitchFamily="34" charset="-128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0000"/>
                </a:solidFill>
                <a:latin typeface="Calibri" pitchFamily="34" charset="0"/>
                <a:ea typeface="MS PGothic" pitchFamily="34" charset="-128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0000"/>
                </a:solidFill>
                <a:latin typeface="Calibri" pitchFamily="34" charset="0"/>
                <a:ea typeface="MS PGothic" pitchFamily="34" charset="-128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0000"/>
                </a:solidFill>
                <a:latin typeface="Calibri" pitchFamily="34" charset="0"/>
                <a:ea typeface="MS PGothic" pitchFamily="34" charset="-128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FF99CC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FF99CC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FF99CC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FF99CC"/>
                </a:solidFill>
                <a:latin typeface="Calibri" pitchFamily="34" charset="0"/>
              </a:defRPr>
            </a:lvl9pPr>
          </a:lstStyle>
          <a:p>
            <a:r>
              <a:rPr lang="en-AU" altLang="da-DK" sz="3600" dirty="0"/>
              <a:t>Calculation of scores for each GP, Step   and the Code for an individual NICU</a:t>
            </a:r>
          </a:p>
          <a:p>
            <a:r>
              <a:rPr lang="en-AU" altLang="da-DK" sz="2400" dirty="0"/>
              <a:t>Range 0 - 100</a:t>
            </a:r>
          </a:p>
        </p:txBody>
      </p:sp>
      <p:sp>
        <p:nvSpPr>
          <p:cNvPr id="9" name="Right Arrow 8"/>
          <p:cNvSpPr/>
          <p:nvPr/>
        </p:nvSpPr>
        <p:spPr>
          <a:xfrm rot="5400000">
            <a:off x="4313682" y="2787486"/>
            <a:ext cx="560832" cy="25603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2" name="Oval 11"/>
          <p:cNvSpPr/>
          <p:nvPr/>
        </p:nvSpPr>
        <p:spPr>
          <a:xfrm>
            <a:off x="8433817" y="3605828"/>
            <a:ext cx="682751" cy="56083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26" name="Oval 25"/>
          <p:cNvSpPr/>
          <p:nvPr/>
        </p:nvSpPr>
        <p:spPr>
          <a:xfrm>
            <a:off x="6642354" y="4236808"/>
            <a:ext cx="661416" cy="56083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28" name="Oval 27"/>
          <p:cNvSpPr/>
          <p:nvPr/>
        </p:nvSpPr>
        <p:spPr>
          <a:xfrm>
            <a:off x="4920234" y="3592874"/>
            <a:ext cx="582930" cy="56083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29" name="Oval 28"/>
          <p:cNvSpPr/>
          <p:nvPr/>
        </p:nvSpPr>
        <p:spPr>
          <a:xfrm>
            <a:off x="5527548" y="3562711"/>
            <a:ext cx="582930" cy="56083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31" name="Rectangle 30"/>
          <p:cNvSpPr/>
          <p:nvPr/>
        </p:nvSpPr>
        <p:spPr>
          <a:xfrm>
            <a:off x="5592699" y="5876632"/>
            <a:ext cx="524256" cy="25598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34" name="Oval 33"/>
          <p:cNvSpPr/>
          <p:nvPr/>
        </p:nvSpPr>
        <p:spPr>
          <a:xfrm>
            <a:off x="4920234" y="4196378"/>
            <a:ext cx="582930" cy="56083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35" name="Oval 34"/>
          <p:cNvSpPr/>
          <p:nvPr/>
        </p:nvSpPr>
        <p:spPr>
          <a:xfrm>
            <a:off x="5527548" y="4166215"/>
            <a:ext cx="582930" cy="56083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772010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DD25E75-334B-43AB-8C28-0C5DB9BCB1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Results</a:t>
            </a:r>
            <a:endParaRPr lang="da-DK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B1B3381D-4A0D-41E7-AFBD-D0C3858007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917 neonatal </a:t>
            </a:r>
            <a:r>
              <a:rPr lang="da-DK" dirty="0" err="1"/>
              <a:t>wards</a:t>
            </a:r>
            <a:r>
              <a:rPr lang="da-DK" dirty="0"/>
              <a:t> (64% </a:t>
            </a:r>
            <a:r>
              <a:rPr lang="da-DK" dirty="0" err="1"/>
              <a:t>level</a:t>
            </a:r>
            <a:r>
              <a:rPr lang="da-DK" dirty="0"/>
              <a:t> 3)</a:t>
            </a:r>
          </a:p>
          <a:p>
            <a:r>
              <a:rPr lang="da-DK" dirty="0"/>
              <a:t>International median score 77 </a:t>
            </a:r>
            <a:r>
              <a:rPr lang="da-DK" sz="2000" dirty="0"/>
              <a:t>(Country range 52 - 91)</a:t>
            </a:r>
          </a:p>
          <a:p>
            <a:r>
              <a:rPr lang="en-CA" dirty="0"/>
              <a:t>Highest scores</a:t>
            </a:r>
          </a:p>
          <a:p>
            <a:pPr lvl="1"/>
            <a:r>
              <a:rPr lang="en-CA" dirty="0"/>
              <a:t>Guiding Principle 1 (respect for mothers) 100</a:t>
            </a:r>
          </a:p>
          <a:p>
            <a:pPr lvl="1"/>
            <a:r>
              <a:rPr lang="en-CA" dirty="0"/>
              <a:t>Step 5 (breastfeeding initiation and support) 88</a:t>
            </a:r>
          </a:p>
          <a:p>
            <a:pPr lvl="1"/>
            <a:r>
              <a:rPr lang="en-CA" dirty="0"/>
              <a:t>Step 6 (human milk use) 88</a:t>
            </a:r>
          </a:p>
          <a:p>
            <a:r>
              <a:rPr lang="en-CA" dirty="0"/>
              <a:t>Lowest scores</a:t>
            </a:r>
          </a:p>
          <a:p>
            <a:pPr lvl="1"/>
            <a:r>
              <a:rPr lang="en-CA" dirty="0"/>
              <a:t>Step 3 (antenatal information) 63</a:t>
            </a:r>
          </a:p>
          <a:p>
            <a:pPr lvl="1"/>
            <a:r>
              <a:rPr lang="en-CA" dirty="0"/>
              <a:t>Step 7 (rooming-in) 67</a:t>
            </a:r>
            <a:endParaRPr lang="da-DK" dirty="0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F30C7C1F-6244-43A2-B667-4F1206AAA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913004-3922-4149-812B-F986842ED1F1}" type="slidenum">
              <a:rPr lang="sv-SE" altLang="da-DK" smtClean="0"/>
              <a:pPr>
                <a:defRPr/>
              </a:pPr>
              <a:t>12</a:t>
            </a:fld>
            <a:endParaRPr lang="sv-SE" altLang="da-DK"/>
          </a:p>
        </p:txBody>
      </p:sp>
    </p:spTree>
    <p:extLst>
      <p:ext uri="{BB962C8B-B14F-4D97-AF65-F5344CB8AC3E}">
        <p14:creationId xmlns:p14="http://schemas.microsoft.com/office/powerpoint/2010/main" val="27737413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numm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4449F6-B11F-4397-AC5F-407E0B351C5F}" type="slidenum">
              <a:rPr lang="sv-SE" altLang="da-DK" smtClean="0"/>
              <a:pPr>
                <a:defRPr/>
              </a:pPr>
              <a:t>13</a:t>
            </a:fld>
            <a:endParaRPr lang="sv-SE" altLang="da-DK"/>
          </a:p>
        </p:txBody>
      </p:sp>
      <p:graphicFrame>
        <p:nvGraphicFramePr>
          <p:cNvPr id="3" name="Graphique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61240549"/>
              </p:ext>
            </p:extLst>
          </p:nvPr>
        </p:nvGraphicFramePr>
        <p:xfrm>
          <a:off x="41275" y="1503997"/>
          <a:ext cx="9102725" cy="50793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itel 1">
            <a:extLst>
              <a:ext uri="{FF2B5EF4-FFF2-40B4-BE49-F238E27FC236}">
                <a16:creationId xmlns:a16="http://schemas.microsoft.com/office/drawing/2014/main" id="{032879D2-D136-4070-882B-040792A5356C}"/>
              </a:ext>
            </a:extLst>
          </p:cNvPr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>
                <a:solidFill>
                  <a:srgbClr val="000000"/>
                </a:solidFill>
                <a:latin typeface="+mj-lt"/>
                <a:ea typeface="MS PGothic" pitchFamily="34" charset="-128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0000"/>
                </a:solidFill>
                <a:latin typeface="Calibri" pitchFamily="34" charset="0"/>
                <a:ea typeface="MS PGothic" pitchFamily="34" charset="-128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0000"/>
                </a:solidFill>
                <a:latin typeface="Calibri" pitchFamily="34" charset="0"/>
                <a:ea typeface="MS PGothic" pitchFamily="34" charset="-128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0000"/>
                </a:solidFill>
                <a:latin typeface="Calibri" pitchFamily="34" charset="0"/>
                <a:ea typeface="MS PGothic" pitchFamily="34" charset="-128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0000"/>
                </a:solidFill>
                <a:latin typeface="Calibri" pitchFamily="34" charset="0"/>
                <a:ea typeface="MS PGothic" pitchFamily="34" charset="-128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FF99CC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FF99CC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FF99CC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FF99CC"/>
                </a:solidFill>
                <a:latin typeface="Calibri" pitchFamily="34" charset="0"/>
              </a:defRPr>
            </a:lvl9pPr>
          </a:lstStyle>
          <a:p>
            <a:r>
              <a:rPr lang="da-DK" dirty="0" err="1"/>
              <a:t>Results</a:t>
            </a:r>
            <a:endParaRPr lang="da-DK" dirty="0"/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FDA54619-80FE-46B2-98C6-B58B6A52B0F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245" t="25238" r="25918" b="51361"/>
          <a:stretch/>
        </p:blipFill>
        <p:spPr>
          <a:xfrm>
            <a:off x="205273" y="217832"/>
            <a:ext cx="3263236" cy="828657"/>
          </a:xfrm>
          <a:prstGeom prst="rect">
            <a:avLst/>
          </a:prstGeom>
        </p:spPr>
      </p:pic>
      <p:sp>
        <p:nvSpPr>
          <p:cNvPr id="6" name="Tekstfelt 5">
            <a:extLst>
              <a:ext uri="{FF2B5EF4-FFF2-40B4-BE49-F238E27FC236}">
                <a16:creationId xmlns:a16="http://schemas.microsoft.com/office/drawing/2014/main" id="{26BA912D-C272-45FA-B365-1F7767FA18EB}"/>
              </a:ext>
            </a:extLst>
          </p:cNvPr>
          <p:cNvSpPr txBox="1"/>
          <p:nvPr/>
        </p:nvSpPr>
        <p:spPr>
          <a:xfrm>
            <a:off x="205273" y="1103295"/>
            <a:ext cx="14221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200" dirty="0" err="1"/>
              <a:t>Figure</a:t>
            </a:r>
            <a:r>
              <a:rPr lang="da-DK" sz="1200" dirty="0"/>
              <a:t> from </a:t>
            </a:r>
            <a:r>
              <a:rPr lang="da-DK" sz="1200" dirty="0" err="1"/>
              <a:t>article</a:t>
            </a:r>
            <a:endParaRPr lang="da-DK" sz="1200" dirty="0"/>
          </a:p>
        </p:txBody>
      </p:sp>
    </p:spTree>
    <p:extLst>
      <p:ext uri="{BB962C8B-B14F-4D97-AF65-F5344CB8AC3E}">
        <p14:creationId xmlns:p14="http://schemas.microsoft.com/office/powerpoint/2010/main" val="42375293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numm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4449F6-B11F-4397-AC5F-407E0B351C5F}" type="slidenum">
              <a:rPr lang="sv-SE" altLang="da-DK" smtClean="0"/>
              <a:pPr>
                <a:defRPr/>
              </a:pPr>
              <a:t>14</a:t>
            </a:fld>
            <a:endParaRPr lang="sv-SE" altLang="da-DK"/>
          </a:p>
        </p:txBody>
      </p:sp>
      <p:graphicFrame>
        <p:nvGraphicFramePr>
          <p:cNvPr id="3" name="Graphique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16464438"/>
              </p:ext>
            </p:extLst>
          </p:nvPr>
        </p:nvGraphicFramePr>
        <p:xfrm>
          <a:off x="71437" y="1651866"/>
          <a:ext cx="9001125" cy="51403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Oval 28">
            <a:extLst>
              <a:ext uri="{FF2B5EF4-FFF2-40B4-BE49-F238E27FC236}">
                <a16:creationId xmlns:a16="http://schemas.microsoft.com/office/drawing/2014/main" id="{55ADB4AF-F66A-4BBB-A35B-243B16A7AA0C}"/>
              </a:ext>
            </a:extLst>
          </p:cNvPr>
          <p:cNvSpPr/>
          <p:nvPr/>
        </p:nvSpPr>
        <p:spPr>
          <a:xfrm>
            <a:off x="4001094" y="2674762"/>
            <a:ext cx="522963" cy="465003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0" name="Oval 28">
            <a:extLst>
              <a:ext uri="{FF2B5EF4-FFF2-40B4-BE49-F238E27FC236}">
                <a16:creationId xmlns:a16="http://schemas.microsoft.com/office/drawing/2014/main" id="{5976D662-BCCF-47F2-8EE1-D2BDEF7A0130}"/>
              </a:ext>
            </a:extLst>
          </p:cNvPr>
          <p:cNvSpPr/>
          <p:nvPr/>
        </p:nvSpPr>
        <p:spPr>
          <a:xfrm>
            <a:off x="4496710" y="2743400"/>
            <a:ext cx="522963" cy="465003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1" name="Oval 28">
            <a:extLst>
              <a:ext uri="{FF2B5EF4-FFF2-40B4-BE49-F238E27FC236}">
                <a16:creationId xmlns:a16="http://schemas.microsoft.com/office/drawing/2014/main" id="{2F6D3D60-74EB-4D7E-910D-5CBB52591C21}"/>
              </a:ext>
            </a:extLst>
          </p:cNvPr>
          <p:cNvSpPr/>
          <p:nvPr/>
        </p:nvSpPr>
        <p:spPr>
          <a:xfrm>
            <a:off x="544674" y="1925202"/>
            <a:ext cx="522963" cy="465003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2" name="Oval 28">
            <a:extLst>
              <a:ext uri="{FF2B5EF4-FFF2-40B4-BE49-F238E27FC236}">
                <a16:creationId xmlns:a16="http://schemas.microsoft.com/office/drawing/2014/main" id="{02B96607-F9B8-4AA9-908E-0948A10CD815}"/>
              </a:ext>
            </a:extLst>
          </p:cNvPr>
          <p:cNvSpPr/>
          <p:nvPr/>
        </p:nvSpPr>
        <p:spPr>
          <a:xfrm>
            <a:off x="5019674" y="4041723"/>
            <a:ext cx="522963" cy="46500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3" name="Oval 28">
            <a:extLst>
              <a:ext uri="{FF2B5EF4-FFF2-40B4-BE49-F238E27FC236}">
                <a16:creationId xmlns:a16="http://schemas.microsoft.com/office/drawing/2014/main" id="{E548C3E2-80A0-476F-A919-6A8C7E1491E2}"/>
              </a:ext>
            </a:extLst>
          </p:cNvPr>
          <p:cNvSpPr/>
          <p:nvPr/>
        </p:nvSpPr>
        <p:spPr>
          <a:xfrm>
            <a:off x="3038804" y="4341830"/>
            <a:ext cx="522963" cy="46500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4" name="Tekstfelt 13">
            <a:extLst>
              <a:ext uri="{FF2B5EF4-FFF2-40B4-BE49-F238E27FC236}">
                <a16:creationId xmlns:a16="http://schemas.microsoft.com/office/drawing/2014/main" id="{418C8EB6-DBF5-4345-B5A8-4D66C2432474}"/>
              </a:ext>
            </a:extLst>
          </p:cNvPr>
          <p:cNvSpPr txBox="1"/>
          <p:nvPr/>
        </p:nvSpPr>
        <p:spPr>
          <a:xfrm>
            <a:off x="205273" y="1103295"/>
            <a:ext cx="14221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200" dirty="0" err="1"/>
              <a:t>Figure</a:t>
            </a:r>
            <a:r>
              <a:rPr lang="da-DK" sz="1200" dirty="0"/>
              <a:t> from </a:t>
            </a:r>
            <a:r>
              <a:rPr lang="da-DK" sz="1200" dirty="0" err="1"/>
              <a:t>article</a:t>
            </a:r>
            <a:endParaRPr lang="da-DK" sz="1200" dirty="0"/>
          </a:p>
        </p:txBody>
      </p:sp>
      <p:pic>
        <p:nvPicPr>
          <p:cNvPr id="15" name="Billede 14">
            <a:extLst>
              <a:ext uri="{FF2B5EF4-FFF2-40B4-BE49-F238E27FC236}">
                <a16:creationId xmlns:a16="http://schemas.microsoft.com/office/drawing/2014/main" id="{28EC8678-D9B1-40A3-BFB4-7E44BA6DF4C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245" t="25238" r="25918" b="51361"/>
          <a:stretch/>
        </p:blipFill>
        <p:spPr>
          <a:xfrm>
            <a:off x="205273" y="217832"/>
            <a:ext cx="3263236" cy="828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19509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240964-AD20-40AB-AB07-6BACD12BCB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BFHI/non-BFHI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60B51F40-27AC-45BD-AACB-9D4085C3B2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Neonatal wards situated in a hospital ever-designated Baby-friendly had significantly higher Ward Overall scores [mean 83.2 (95% CI 82.0 – 84.3)] than wards in non-BFHI hospitals [mean 72.3 (95% CI 71.1 – 73.4)] (p&lt;0.0001). </a:t>
            </a:r>
          </a:p>
          <a:p>
            <a:r>
              <a:rPr lang="en-CA" dirty="0"/>
              <a:t>This was also true for all Partial scores.</a:t>
            </a:r>
            <a:endParaRPr lang="da-DK" dirty="0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BAABCBB7-932E-4A89-AC2C-1664D971F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913004-3922-4149-812B-F986842ED1F1}" type="slidenum">
              <a:rPr lang="sv-SE" altLang="da-DK" smtClean="0"/>
              <a:pPr>
                <a:defRPr/>
              </a:pPr>
              <a:t>15</a:t>
            </a:fld>
            <a:endParaRPr lang="sv-SE" altLang="da-DK"/>
          </a:p>
        </p:txBody>
      </p:sp>
    </p:spTree>
    <p:extLst>
      <p:ext uri="{BB962C8B-B14F-4D97-AF65-F5344CB8AC3E}">
        <p14:creationId xmlns:p14="http://schemas.microsoft.com/office/powerpoint/2010/main" val="33270802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22F6BE-39DE-489F-9F8F-F15F37CFD2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Income</a:t>
            </a:r>
            <a:r>
              <a:rPr lang="da-DK" dirty="0"/>
              <a:t> and </a:t>
            </a:r>
            <a:r>
              <a:rPr lang="da-DK" dirty="0" err="1"/>
              <a:t>Partial</a:t>
            </a:r>
            <a:r>
              <a:rPr lang="da-DK" dirty="0"/>
              <a:t> scores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DA455441-C220-4BA4-B9C1-733079003C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24012"/>
            <a:ext cx="8229600" cy="4525963"/>
          </a:xfrm>
        </p:spPr>
        <p:txBody>
          <a:bodyPr/>
          <a:lstStyle/>
          <a:p>
            <a:r>
              <a:rPr lang="en-CA" dirty="0"/>
              <a:t>High-income countries had significantly higher scores for </a:t>
            </a:r>
          </a:p>
          <a:p>
            <a:pPr lvl="1"/>
            <a:r>
              <a:rPr lang="en-CA" dirty="0"/>
              <a:t>Guiding principle 2 (family-centered care) [median 83 (95% CI 79.1–87.7) versus 71 (95% CI 63.8 – 78.3), p=0.0023]</a:t>
            </a:r>
          </a:p>
          <a:p>
            <a:pPr lvl="1"/>
            <a:r>
              <a:rPr lang="en-CA" dirty="0"/>
              <a:t>Step 4 (skin-to-skin contact) [median 79 (95% CI 74.0 – 83.8) versus 63 (95% CI 48.3 – 77.7), p=0.0091] </a:t>
            </a:r>
          </a:p>
          <a:p>
            <a:pPr lvl="1"/>
            <a:r>
              <a:rPr lang="en-CA" sz="2800" dirty="0"/>
              <a:t>Step 5 </a:t>
            </a:r>
            <a:r>
              <a:rPr lang="it-IT" sz="2800" dirty="0"/>
              <a:t>(breastfeeding initiation) [median 87 (95% CI 84.5 - 89.7) versus 81 (95% CI 75.0 - 87.3), </a:t>
            </a:r>
            <a:br>
              <a:rPr lang="it-IT" sz="2800" dirty="0"/>
            </a:br>
            <a:r>
              <a:rPr lang="it-IT" sz="2800" dirty="0"/>
              <a:t>p= 0.0316].</a:t>
            </a:r>
          </a:p>
          <a:p>
            <a:pPr lvl="1"/>
            <a:endParaRPr lang="en-CA" dirty="0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FF8C02F7-FF99-4530-B16B-BA0302899B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913004-3922-4149-812B-F986842ED1F1}" type="slidenum">
              <a:rPr lang="sv-SE" altLang="da-DK" smtClean="0"/>
              <a:pPr>
                <a:defRPr/>
              </a:pPr>
              <a:t>16</a:t>
            </a:fld>
            <a:endParaRPr lang="sv-SE" altLang="da-DK"/>
          </a:p>
        </p:txBody>
      </p:sp>
    </p:spTree>
    <p:extLst>
      <p:ext uri="{BB962C8B-B14F-4D97-AF65-F5344CB8AC3E}">
        <p14:creationId xmlns:p14="http://schemas.microsoft.com/office/powerpoint/2010/main" val="17687423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Conclusion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319149" y="1373941"/>
            <a:ext cx="8862951" cy="5347534"/>
          </a:xfrm>
        </p:spPr>
        <p:txBody>
          <a:bodyPr/>
          <a:lstStyle/>
          <a:p>
            <a:r>
              <a:rPr lang="en-CA" sz="2400" dirty="0"/>
              <a:t>Country scores higher than 50 for all 36 participating countries demonstrate that neonatal wards around the world are working to support breastfeeding. </a:t>
            </a:r>
            <a:endParaRPr lang="en-US" sz="2400" dirty="0"/>
          </a:p>
          <a:p>
            <a:r>
              <a:rPr lang="en-US" sz="2400" dirty="0"/>
              <a:t>The study indicates international readiness to expand Baby-friendly standards to neonatal settings. Hospital and governments should increase their efforts to promote, protect and support breastfeeding in preterm and ill infants.</a:t>
            </a:r>
            <a:endParaRPr lang="da-DK" sz="2400" dirty="0"/>
          </a:p>
          <a:p>
            <a:r>
              <a:rPr lang="en-CA" sz="2400" dirty="0"/>
              <a:t>Neonatal wards may differ considerably in Neo-BFHI compliance, both within and across countries.</a:t>
            </a:r>
          </a:p>
          <a:p>
            <a:r>
              <a:rPr lang="en-CA" sz="2400" dirty="0"/>
              <a:t>Further research should include parents’ perspective, ensure participation of more low-income countries, and explore the effect of implementing the Neo-BFHI on breastfeeding outcomes. </a:t>
            </a:r>
            <a:endParaRPr lang="da-DK" sz="2400" dirty="0"/>
          </a:p>
          <a:p>
            <a:endParaRPr lang="en-CA" sz="2400" dirty="0"/>
          </a:p>
          <a:p>
            <a:endParaRPr lang="en-CA" sz="2400" dirty="0"/>
          </a:p>
          <a:p>
            <a:endParaRPr lang="en-CA" sz="2400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913004-3922-4149-812B-F986842ED1F1}" type="slidenum">
              <a:rPr lang="sv-SE" altLang="da-DK" smtClean="0"/>
              <a:pPr>
                <a:defRPr/>
              </a:pPr>
              <a:t>17</a:t>
            </a:fld>
            <a:endParaRPr lang="sv-SE" altLang="da-DK" dirty="0"/>
          </a:p>
        </p:txBody>
      </p:sp>
    </p:spTree>
    <p:extLst>
      <p:ext uri="{BB962C8B-B14F-4D97-AF65-F5344CB8AC3E}">
        <p14:creationId xmlns:p14="http://schemas.microsoft.com/office/powerpoint/2010/main" val="6385767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0358059-71F0-48EF-AEB3-3DDDFFC085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Thank</a:t>
            </a:r>
            <a:r>
              <a:rPr lang="da-DK" dirty="0"/>
              <a:t> </a:t>
            </a:r>
            <a:r>
              <a:rPr lang="da-DK" dirty="0" err="1"/>
              <a:t>you</a:t>
            </a:r>
            <a:r>
              <a:rPr lang="da-DK" dirty="0"/>
              <a:t> for </a:t>
            </a:r>
            <a:r>
              <a:rPr lang="da-DK" dirty="0" err="1"/>
              <a:t>your</a:t>
            </a:r>
            <a:r>
              <a:rPr lang="da-DK" dirty="0"/>
              <a:t> attention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3A080FE7-48C6-493E-AEF4-A57BFB52A5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a-DK" dirty="0" err="1"/>
              <a:t>Published</a:t>
            </a:r>
            <a:r>
              <a:rPr lang="da-DK" dirty="0"/>
              <a:t> September 10, 2018</a:t>
            </a:r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A4F0550E-1243-4C3D-81FA-0731657723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913004-3922-4149-812B-F986842ED1F1}" type="slidenum">
              <a:rPr lang="sv-SE" altLang="da-DK" smtClean="0"/>
              <a:pPr>
                <a:defRPr/>
              </a:pPr>
              <a:t>18</a:t>
            </a:fld>
            <a:endParaRPr lang="sv-SE" altLang="da-DK"/>
          </a:p>
        </p:txBody>
      </p:sp>
      <p:pic>
        <p:nvPicPr>
          <p:cNvPr id="6" name="Billede 5">
            <a:extLst>
              <a:ext uri="{FF2B5EF4-FFF2-40B4-BE49-F238E27FC236}">
                <a16:creationId xmlns:a16="http://schemas.microsoft.com/office/drawing/2014/main" id="{17984BFF-63E3-451D-AF71-65FEE5CCFB1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510" t="18163" r="24082" b="9819"/>
          <a:stretch/>
        </p:blipFill>
        <p:spPr>
          <a:xfrm>
            <a:off x="242596" y="2169640"/>
            <a:ext cx="6036906" cy="4413722"/>
          </a:xfrm>
          <a:prstGeom prst="rect">
            <a:avLst/>
          </a:prstGeom>
        </p:spPr>
      </p:pic>
      <p:sp>
        <p:nvSpPr>
          <p:cNvPr id="5" name="Tekstfelt 4">
            <a:extLst>
              <a:ext uri="{FF2B5EF4-FFF2-40B4-BE49-F238E27FC236}">
                <a16:creationId xmlns:a16="http://schemas.microsoft.com/office/drawing/2014/main" id="{B9973B92-A435-40C5-86FB-7A9731CD9F28}"/>
              </a:ext>
            </a:extLst>
          </p:cNvPr>
          <p:cNvSpPr txBox="1"/>
          <p:nvPr/>
        </p:nvSpPr>
        <p:spPr>
          <a:xfrm>
            <a:off x="6279502" y="4938474"/>
            <a:ext cx="2683748" cy="1600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a-DK" sz="1400" dirty="0"/>
              <a:t>Contact information:</a:t>
            </a:r>
          </a:p>
          <a:p>
            <a:pPr algn="l"/>
            <a:endParaRPr lang="da-DK" sz="1400" dirty="0"/>
          </a:p>
          <a:p>
            <a:pPr algn="l"/>
            <a:r>
              <a:rPr lang="da-DK" sz="1400" dirty="0"/>
              <a:t>Laura N. Haiek </a:t>
            </a:r>
          </a:p>
          <a:p>
            <a:pPr algn="l"/>
            <a:r>
              <a:rPr lang="en-US" sz="1400" u="sng" dirty="0">
                <a:hlinkClick r:id="rId4"/>
              </a:rPr>
              <a:t>Laura.haiek@msss.gouv.qc.ca</a:t>
            </a:r>
            <a:endParaRPr lang="en-US" sz="1400" u="sng" dirty="0"/>
          </a:p>
          <a:p>
            <a:pPr algn="l"/>
            <a:r>
              <a:rPr lang="da-DK" sz="1400" dirty="0"/>
              <a:t>Ragnhild Maastrup </a:t>
            </a:r>
          </a:p>
          <a:p>
            <a:pPr algn="l"/>
            <a:r>
              <a:rPr lang="da-DK" sz="1400" dirty="0">
                <a:hlinkClick r:id="rId5"/>
              </a:rPr>
              <a:t>ragnhild.maastrup@regionh.dk</a:t>
            </a:r>
            <a:r>
              <a:rPr lang="da-DK" sz="1400" dirty="0"/>
              <a:t> </a:t>
            </a:r>
          </a:p>
          <a:p>
            <a:endParaRPr lang="da-DK" sz="1400" dirty="0"/>
          </a:p>
        </p:txBody>
      </p:sp>
    </p:spTree>
    <p:extLst>
      <p:ext uri="{BB962C8B-B14F-4D97-AF65-F5344CB8AC3E}">
        <p14:creationId xmlns:p14="http://schemas.microsoft.com/office/powerpoint/2010/main" val="18645646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Disclosure statement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52228" y="2509664"/>
            <a:ext cx="6682122" cy="2160240"/>
          </a:xfrm>
        </p:spPr>
        <p:txBody>
          <a:bodyPr>
            <a:normAutofit/>
          </a:bodyPr>
          <a:lstStyle/>
          <a:p>
            <a:pPr marL="0" indent="0">
              <a:spcBef>
                <a:spcPts val="600"/>
              </a:spcBef>
              <a:buNone/>
              <a:defRPr/>
            </a:pPr>
            <a:r>
              <a:rPr lang="da-DK" sz="4000" dirty="0">
                <a:ea typeface="ＭＳ Ｐゴシック" charset="-128"/>
                <a:cs typeface="+mn-cs"/>
              </a:rPr>
              <a:t>The </a:t>
            </a:r>
            <a:r>
              <a:rPr lang="da-DK" sz="4000" dirty="0" err="1">
                <a:ea typeface="ＭＳ Ｐゴシック" charset="-128"/>
                <a:cs typeface="+mn-cs"/>
              </a:rPr>
              <a:t>authors</a:t>
            </a:r>
            <a:r>
              <a:rPr lang="da-DK" sz="4000" dirty="0">
                <a:ea typeface="ＭＳ Ｐゴシック" charset="-128"/>
                <a:cs typeface="+mn-cs"/>
              </a:rPr>
              <a:t> </a:t>
            </a:r>
            <a:r>
              <a:rPr lang="en-US" sz="4000" dirty="0">
                <a:ea typeface="ＭＳ Ｐゴシック" charset="-128"/>
                <a:cs typeface="+mn-cs"/>
              </a:rPr>
              <a:t>have no relationships to disclose relevant to this topic.</a:t>
            </a:r>
            <a:endParaRPr lang="en-US" sz="2800" dirty="0"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6770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8F23C74-C757-4494-B693-F65C0E4E02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Background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1B0EB9FF-B63F-4572-9A57-3F24586F07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sz="2800" dirty="0" err="1"/>
              <a:t>Historically</a:t>
            </a:r>
            <a:r>
              <a:rPr lang="da-DK" sz="2800" dirty="0"/>
              <a:t> neonatal </a:t>
            </a:r>
            <a:r>
              <a:rPr lang="da-DK" sz="2800" dirty="0" err="1"/>
              <a:t>wards</a:t>
            </a:r>
            <a:r>
              <a:rPr lang="da-DK" sz="2800" dirty="0"/>
              <a:t> present </a:t>
            </a:r>
            <a:r>
              <a:rPr lang="da-DK" sz="2800" dirty="0" err="1"/>
              <a:t>barriers</a:t>
            </a:r>
            <a:r>
              <a:rPr lang="da-DK" sz="2800" dirty="0"/>
              <a:t> to </a:t>
            </a:r>
            <a:r>
              <a:rPr lang="da-DK" sz="2800" dirty="0" err="1"/>
              <a:t>breastfeeding</a:t>
            </a:r>
            <a:endParaRPr lang="da-DK" sz="2800" dirty="0"/>
          </a:p>
          <a:p>
            <a:r>
              <a:rPr lang="da-DK" sz="2800" dirty="0"/>
              <a:t>The Neo-BFHI </a:t>
            </a:r>
            <a:r>
              <a:rPr lang="da-DK" sz="2800" dirty="0" err="1"/>
              <a:t>Guiding</a:t>
            </a:r>
            <a:r>
              <a:rPr lang="da-DK" sz="2800" dirty="0"/>
              <a:t> </a:t>
            </a:r>
            <a:r>
              <a:rPr lang="da-DK" sz="2800" dirty="0" err="1"/>
              <a:t>Principles</a:t>
            </a:r>
            <a:r>
              <a:rPr lang="da-DK" sz="2800" dirty="0"/>
              <a:t> and Steps </a:t>
            </a:r>
            <a:r>
              <a:rPr lang="da-DK" sz="2800" dirty="0" err="1"/>
              <a:t>were</a:t>
            </a:r>
            <a:r>
              <a:rPr lang="da-DK" sz="2800" dirty="0"/>
              <a:t> </a:t>
            </a:r>
            <a:r>
              <a:rPr lang="da-DK" sz="2800" dirty="0" err="1"/>
              <a:t>published</a:t>
            </a:r>
            <a:r>
              <a:rPr lang="da-DK" sz="2800" dirty="0"/>
              <a:t> in 2012-13 and the standards and </a:t>
            </a:r>
            <a:r>
              <a:rPr lang="da-DK" sz="2800" dirty="0" err="1"/>
              <a:t>recommendations</a:t>
            </a:r>
            <a:r>
              <a:rPr lang="da-DK" sz="2800" dirty="0"/>
              <a:t> in 2015.</a:t>
            </a:r>
          </a:p>
          <a:p>
            <a:r>
              <a:rPr lang="da-DK" sz="2800" dirty="0" err="1"/>
              <a:t>Breastfeeding</a:t>
            </a:r>
            <a:r>
              <a:rPr lang="da-DK" sz="2800" dirty="0"/>
              <a:t> </a:t>
            </a:r>
            <a:r>
              <a:rPr lang="da-DK" sz="2800" dirty="0" err="1"/>
              <a:t>related</a:t>
            </a:r>
            <a:r>
              <a:rPr lang="da-DK" sz="2800" dirty="0"/>
              <a:t> </a:t>
            </a:r>
            <a:r>
              <a:rPr lang="da-DK" sz="2800" dirty="0" err="1"/>
              <a:t>policies</a:t>
            </a:r>
            <a:r>
              <a:rPr lang="da-DK" sz="2800" dirty="0"/>
              <a:t> and practices in neonatal </a:t>
            </a:r>
            <a:r>
              <a:rPr lang="da-DK" sz="2800" dirty="0" err="1"/>
              <a:t>wards</a:t>
            </a:r>
            <a:r>
              <a:rPr lang="da-DK" sz="2800" dirty="0"/>
              <a:t> </a:t>
            </a:r>
            <a:r>
              <a:rPr lang="da-DK" sz="2800" dirty="0" err="1"/>
              <a:t>are</a:t>
            </a:r>
            <a:r>
              <a:rPr lang="da-DK" sz="2800" dirty="0"/>
              <a:t> not </a:t>
            </a:r>
            <a:r>
              <a:rPr lang="da-DK" sz="2800" dirty="0" err="1"/>
              <a:t>well</a:t>
            </a:r>
            <a:r>
              <a:rPr lang="da-DK" sz="2800" dirty="0"/>
              <a:t> </a:t>
            </a:r>
            <a:r>
              <a:rPr lang="da-DK" sz="2800" dirty="0" err="1"/>
              <a:t>documented</a:t>
            </a:r>
            <a:r>
              <a:rPr lang="da-DK" sz="2800" dirty="0"/>
              <a:t> </a:t>
            </a:r>
            <a:r>
              <a:rPr lang="da-DK" sz="2800" dirty="0" err="1"/>
              <a:t>internationally</a:t>
            </a:r>
            <a:r>
              <a:rPr lang="da-DK" sz="2800" dirty="0"/>
              <a:t>, </a:t>
            </a:r>
            <a:r>
              <a:rPr lang="da-DK" sz="2800" dirty="0" err="1"/>
              <a:t>only</a:t>
            </a:r>
            <a:r>
              <a:rPr lang="da-DK" sz="2800" dirty="0"/>
              <a:t> Denmark and Spain have national </a:t>
            </a:r>
            <a:r>
              <a:rPr lang="da-DK" sz="2800" dirty="0" err="1"/>
              <a:t>surveys</a:t>
            </a:r>
            <a:r>
              <a:rPr lang="da-DK" sz="2800" dirty="0"/>
              <a:t> </a:t>
            </a:r>
            <a:r>
              <a:rPr lang="da-DK" sz="1400" dirty="0"/>
              <a:t>(Maastrup 2012, Alonso-Diaz 2016)</a:t>
            </a:r>
            <a:r>
              <a:rPr lang="da-DK" sz="2800" dirty="0"/>
              <a:t>. </a:t>
            </a:r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BD8EE4DA-6084-482C-89CC-CFF7F8560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913004-3922-4149-812B-F986842ED1F1}" type="slidenum">
              <a:rPr lang="sv-SE" altLang="da-DK" smtClean="0"/>
              <a:pPr>
                <a:defRPr/>
              </a:pPr>
              <a:t>3</a:t>
            </a:fld>
            <a:endParaRPr lang="sv-SE" altLang="da-DK"/>
          </a:p>
        </p:txBody>
      </p:sp>
    </p:spTree>
    <p:extLst>
      <p:ext uri="{BB962C8B-B14F-4D97-AF65-F5344CB8AC3E}">
        <p14:creationId xmlns:p14="http://schemas.microsoft.com/office/powerpoint/2010/main" val="36416758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5E633FA2-325F-40A5-8165-4716CA394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4449F6-B11F-4397-AC5F-407E0B351C5F}" type="slidenum">
              <a:rPr lang="sv-SE" altLang="da-DK" smtClean="0"/>
              <a:pPr>
                <a:defRPr/>
              </a:pPr>
              <a:t>4</a:t>
            </a:fld>
            <a:endParaRPr lang="sv-SE" altLang="da-DK"/>
          </a:p>
        </p:txBody>
      </p:sp>
      <p:pic>
        <p:nvPicPr>
          <p:cNvPr id="3" name="Billede 2">
            <a:extLst>
              <a:ext uri="{FF2B5EF4-FFF2-40B4-BE49-F238E27FC236}">
                <a16:creationId xmlns:a16="http://schemas.microsoft.com/office/drawing/2014/main" id="{A09305A7-F596-4D99-83AE-802F6C05064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223" t="21457" r="55777" b="15488"/>
          <a:stretch/>
        </p:blipFill>
        <p:spPr>
          <a:xfrm>
            <a:off x="418457" y="119421"/>
            <a:ext cx="6398903" cy="6484580"/>
          </a:xfrm>
          <a:prstGeom prst="rect">
            <a:avLst/>
          </a:prstGeom>
        </p:spPr>
      </p:pic>
      <p:sp>
        <p:nvSpPr>
          <p:cNvPr id="4" name="Rektangel 3"/>
          <p:cNvSpPr/>
          <p:nvPr/>
        </p:nvSpPr>
        <p:spPr>
          <a:xfrm>
            <a:off x="5770291" y="6386416"/>
            <a:ext cx="789100" cy="1232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2328302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Pladsholder til diasnummer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A3397758-26EE-47A0-B1AA-984059D98C2D}" type="slidenum">
              <a:rPr lang="sv-SE" altLang="da-DK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5</a:t>
            </a:fld>
            <a:endParaRPr lang="sv-SE" altLang="da-DK" sz="1200">
              <a:solidFill>
                <a:srgbClr val="898989"/>
              </a:solidFill>
            </a:endParaRPr>
          </a:p>
        </p:txBody>
      </p:sp>
      <p:pic>
        <p:nvPicPr>
          <p:cNvPr id="4099" name="Billede 2" descr="4 document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413" y="665163"/>
            <a:ext cx="7694612" cy="5770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kstboks 1"/>
          <p:cNvSpPr txBox="1">
            <a:spLocks noChangeArrowheads="1"/>
          </p:cNvSpPr>
          <p:nvPr/>
        </p:nvSpPr>
        <p:spPr bwMode="auto">
          <a:xfrm>
            <a:off x="144645" y="6169580"/>
            <a:ext cx="565984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da-DK" altLang="da-DK" sz="1800" dirty="0">
                <a:latin typeface="Arial" pitchFamily="34" charset="0"/>
                <a:hlinkClick r:id="rId4"/>
              </a:rPr>
              <a:t>http://www.ilca.org/main/learning/resources/neo-bfhi</a:t>
            </a:r>
            <a:r>
              <a:rPr lang="da-DK" altLang="da-DK" sz="1800" dirty="0">
                <a:latin typeface="Arial" pitchFamily="34" charset="0"/>
              </a:rPr>
              <a:t> </a:t>
            </a:r>
          </a:p>
        </p:txBody>
      </p:sp>
      <p:sp>
        <p:nvSpPr>
          <p:cNvPr id="2" name="Rektangel 1"/>
          <p:cNvSpPr/>
          <p:nvPr/>
        </p:nvSpPr>
        <p:spPr>
          <a:xfrm>
            <a:off x="8124825" y="133564"/>
            <a:ext cx="91440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Aim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181155" y="1400385"/>
            <a:ext cx="9118119" cy="5321090"/>
          </a:xfrm>
        </p:spPr>
        <p:txBody>
          <a:bodyPr/>
          <a:lstStyle/>
          <a:p>
            <a:r>
              <a:rPr lang="en-US" dirty="0"/>
              <a:t>To m</a:t>
            </a:r>
            <a:r>
              <a:rPr lang="en-CA" dirty="0" err="1"/>
              <a:t>easure</a:t>
            </a:r>
            <a:r>
              <a:rPr lang="en-CA" dirty="0"/>
              <a:t> compliance with the Neo-BFHI’s expanded Ten steps to Successful Breastfeeding, The Code, and three Guiding Principles in neonatal wards globally.</a:t>
            </a:r>
            <a:endParaRPr lang="en-US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913004-3922-4149-812B-F986842ED1F1}" type="slidenum">
              <a:rPr lang="sv-SE" altLang="da-DK" smtClean="0"/>
              <a:pPr>
                <a:defRPr/>
              </a:pPr>
              <a:t>6</a:t>
            </a:fld>
            <a:endParaRPr lang="sv-SE" altLang="da-DK"/>
          </a:p>
        </p:txBody>
      </p:sp>
    </p:spTree>
    <p:extLst>
      <p:ext uri="{BB962C8B-B14F-4D97-AF65-F5344CB8AC3E}">
        <p14:creationId xmlns:p14="http://schemas.microsoft.com/office/powerpoint/2010/main" val="25688792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>
                <a:solidFill>
                  <a:schemeClr val="tx1"/>
                </a:solidFill>
              </a:rPr>
              <a:t>Methods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171450" y="1374914"/>
            <a:ext cx="8789670" cy="5483086"/>
          </a:xfrm>
        </p:spPr>
        <p:txBody>
          <a:bodyPr/>
          <a:lstStyle/>
          <a:p>
            <a:pPr marL="284163" indent="-284163"/>
            <a:r>
              <a:rPr lang="en-CA" dirty="0"/>
              <a:t>Principal investigators: </a:t>
            </a:r>
            <a:r>
              <a:rPr lang="en-US" sz="2400" dirty="0"/>
              <a:t>Ragnhild Maastrup, Denmark and Laura Haiek, Quebec, Canada.</a:t>
            </a:r>
            <a:endParaRPr lang="en-CA" sz="2400" dirty="0"/>
          </a:p>
          <a:p>
            <a:pPr marL="284163" indent="-284163"/>
            <a:r>
              <a:rPr lang="en-CA" dirty="0"/>
              <a:t>Country survey leaders in each country enrolling wards and ensuring data collection.</a:t>
            </a:r>
          </a:p>
          <a:p>
            <a:pPr marL="284163" indent="-284163"/>
            <a:r>
              <a:rPr lang="en-CA" dirty="0"/>
              <a:t>Survey using a Self-Assessment questionnaire,      based on the Neo-BFHI Self-Appraisal Tool.</a:t>
            </a:r>
          </a:p>
          <a:p>
            <a:pPr marL="284163" indent="-284163"/>
            <a:r>
              <a:rPr lang="en-CA" dirty="0"/>
              <a:t>15 different languages, most online.</a:t>
            </a:r>
          </a:p>
          <a:p>
            <a:pPr marL="284163" indent="-284163"/>
            <a:r>
              <a:rPr lang="en-CA" dirty="0"/>
              <a:t>Pilot-tested in Quebec, Denmark, UK and France.</a:t>
            </a:r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913004-3922-4149-812B-F986842ED1F1}" type="slidenum">
              <a:rPr lang="sv-SE" altLang="da-DK" smtClean="0"/>
              <a:pPr>
                <a:defRPr/>
              </a:pPr>
              <a:t>7</a:t>
            </a:fld>
            <a:endParaRPr lang="sv-SE" altLang="da-DK"/>
          </a:p>
        </p:txBody>
      </p:sp>
    </p:spTree>
    <p:extLst>
      <p:ext uri="{BB962C8B-B14F-4D97-AF65-F5344CB8AC3E}">
        <p14:creationId xmlns:p14="http://schemas.microsoft.com/office/powerpoint/2010/main" val="34086162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>
                <a:solidFill>
                  <a:schemeClr val="tx1"/>
                </a:solidFill>
              </a:rPr>
              <a:t>Methods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171450" y="1374914"/>
            <a:ext cx="9296400" cy="5483086"/>
          </a:xfrm>
        </p:spPr>
        <p:txBody>
          <a:bodyPr/>
          <a:lstStyle/>
          <a:p>
            <a:pPr marL="284163" indent="-284163"/>
            <a:r>
              <a:rPr lang="en-CA" dirty="0">
                <a:latin typeface="Calibri" pitchFamily="34" charset="0"/>
              </a:rPr>
              <a:t>Data collected February – December 2017</a:t>
            </a:r>
          </a:p>
          <a:p>
            <a:pPr marL="284163" indent="-284163"/>
            <a:r>
              <a:rPr lang="en-CA" dirty="0">
                <a:latin typeface="Calibri" pitchFamily="34" charset="0"/>
              </a:rPr>
              <a:t>All levels of neonatal wards were eligible to participate</a:t>
            </a:r>
          </a:p>
          <a:p>
            <a:pPr marL="284163" indent="-284163"/>
            <a:r>
              <a:rPr lang="en-CA" dirty="0">
                <a:latin typeface="Calibri" pitchFamily="34" charset="0"/>
              </a:rPr>
              <a:t>Sent to head nurse or medical director of neonatal wards </a:t>
            </a:r>
          </a:p>
          <a:p>
            <a:pPr marL="284163" indent="-284163"/>
            <a:endParaRPr lang="en-CA" dirty="0">
              <a:latin typeface="Calibri" pitchFamily="34" charset="0"/>
            </a:endParaRPr>
          </a:p>
          <a:p>
            <a:pPr marL="284163" indent="-284163"/>
            <a:endParaRPr lang="en-CA" dirty="0">
              <a:latin typeface="Calibri" pitchFamily="34" charset="0"/>
            </a:endParaRPr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913004-3922-4149-812B-F986842ED1F1}" type="slidenum">
              <a:rPr lang="sv-SE" altLang="da-DK" smtClean="0"/>
              <a:pPr>
                <a:defRPr/>
              </a:pPr>
              <a:t>8</a:t>
            </a:fld>
            <a:endParaRPr lang="sv-SE" altLang="da-DK"/>
          </a:p>
        </p:txBody>
      </p:sp>
    </p:spTree>
    <p:extLst>
      <p:ext uri="{BB962C8B-B14F-4D97-AF65-F5344CB8AC3E}">
        <p14:creationId xmlns:p14="http://schemas.microsoft.com/office/powerpoint/2010/main" val="27181653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 altLang="da-DK"/>
          </a:p>
        </p:txBody>
      </p:sp>
      <p:sp>
        <p:nvSpPr>
          <p:cNvPr id="12291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 altLang="da-DK"/>
          </a:p>
        </p:txBody>
      </p:sp>
      <p:pic>
        <p:nvPicPr>
          <p:cNvPr id="1229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74" t="13255" r="22501" b="15128"/>
          <a:stretch>
            <a:fillRect/>
          </a:stretch>
        </p:blipFill>
        <p:spPr bwMode="auto">
          <a:xfrm>
            <a:off x="1588" y="-107950"/>
            <a:ext cx="9220200" cy="699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kstboks 1"/>
          <p:cNvSpPr txBox="1"/>
          <p:nvPr/>
        </p:nvSpPr>
        <p:spPr>
          <a:xfrm>
            <a:off x="345103" y="6092168"/>
            <a:ext cx="85331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>
                <a:solidFill>
                  <a:schemeClr val="bg1"/>
                </a:solidFill>
              </a:rPr>
              <a:t>917 neonatal wards (64% level 3)</a:t>
            </a:r>
          </a:p>
          <a:p>
            <a:r>
              <a:rPr lang="en-CA" dirty="0">
                <a:solidFill>
                  <a:schemeClr val="bg1"/>
                </a:solidFill>
              </a:rPr>
              <a:t>36 low, middle, and high-income countries from all continents participated (yellow)</a:t>
            </a:r>
          </a:p>
        </p:txBody>
      </p:sp>
      <p:sp>
        <p:nvSpPr>
          <p:cNvPr id="3" name="Tekstfelt 2">
            <a:extLst>
              <a:ext uri="{FF2B5EF4-FFF2-40B4-BE49-F238E27FC236}">
                <a16:creationId xmlns:a16="http://schemas.microsoft.com/office/drawing/2014/main" id="{AF6A9023-B9DF-46B9-B36A-AA711793F6D7}"/>
              </a:ext>
            </a:extLst>
          </p:cNvPr>
          <p:cNvSpPr txBox="1"/>
          <p:nvPr/>
        </p:nvSpPr>
        <p:spPr>
          <a:xfrm>
            <a:off x="1504395" y="5178490"/>
            <a:ext cx="3129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6</a:t>
            </a:r>
          </a:p>
        </p:txBody>
      </p:sp>
      <p:sp>
        <p:nvSpPr>
          <p:cNvPr id="7" name="Tekstfelt 6">
            <a:extLst>
              <a:ext uri="{FF2B5EF4-FFF2-40B4-BE49-F238E27FC236}">
                <a16:creationId xmlns:a16="http://schemas.microsoft.com/office/drawing/2014/main" id="{2BF2B33D-73B1-49B5-B99F-1AD49ADFD1FF}"/>
              </a:ext>
            </a:extLst>
          </p:cNvPr>
          <p:cNvSpPr txBox="1"/>
          <p:nvPr/>
        </p:nvSpPr>
        <p:spPr>
          <a:xfrm>
            <a:off x="7787007" y="3723144"/>
            <a:ext cx="3129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5</a:t>
            </a:r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3FBD96CE-2707-4FE1-A509-F09934DE812D}"/>
              </a:ext>
            </a:extLst>
          </p:cNvPr>
          <p:cNvSpPr txBox="1"/>
          <p:nvPr/>
        </p:nvSpPr>
        <p:spPr>
          <a:xfrm>
            <a:off x="3649763" y="2915722"/>
            <a:ext cx="4411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20</a:t>
            </a:r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847111C1-9DC5-47EF-A09E-30FBEF3BED4F}"/>
              </a:ext>
            </a:extLst>
          </p:cNvPr>
          <p:cNvSpPr txBox="1"/>
          <p:nvPr/>
        </p:nvSpPr>
        <p:spPr>
          <a:xfrm>
            <a:off x="2801351" y="3203059"/>
            <a:ext cx="3129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1</a:t>
            </a:r>
          </a:p>
        </p:txBody>
      </p:sp>
      <p:sp>
        <p:nvSpPr>
          <p:cNvPr id="10" name="Tekstfelt 9">
            <a:extLst>
              <a:ext uri="{FF2B5EF4-FFF2-40B4-BE49-F238E27FC236}">
                <a16:creationId xmlns:a16="http://schemas.microsoft.com/office/drawing/2014/main" id="{84A6228E-1B6D-4E0D-ABD2-FC7C431F7A29}"/>
              </a:ext>
            </a:extLst>
          </p:cNvPr>
          <p:cNvSpPr txBox="1"/>
          <p:nvPr/>
        </p:nvSpPr>
        <p:spPr>
          <a:xfrm>
            <a:off x="8450093" y="5111230"/>
            <a:ext cx="3129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2</a:t>
            </a:r>
          </a:p>
        </p:txBody>
      </p:sp>
      <p:sp>
        <p:nvSpPr>
          <p:cNvPr id="11" name="Tekstfelt 10">
            <a:extLst>
              <a:ext uri="{FF2B5EF4-FFF2-40B4-BE49-F238E27FC236}">
                <a16:creationId xmlns:a16="http://schemas.microsoft.com/office/drawing/2014/main" id="{E9A5AEDA-ED17-4D54-A078-02AD2C25E2D4}"/>
              </a:ext>
            </a:extLst>
          </p:cNvPr>
          <p:cNvSpPr txBox="1"/>
          <p:nvPr/>
        </p:nvSpPr>
        <p:spPr>
          <a:xfrm>
            <a:off x="4191612" y="4572000"/>
            <a:ext cx="3129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958893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b299c646e582482fb9ed797643e81c70 xmlns="05e94842-7e9a-43d3-a023-a5f04f032842">
      <Terms xmlns="http://schemas.microsoft.com/office/infopath/2007/PartnerControls"/>
    </b299c646e582482fb9ed797643e81c70>
    <RightsOfUse2 xmlns="a3e7d804-81a1-4d27-ad11-88090220f9d0">Fri afbenyttelse</RightsOfUse2>
    <j41a025d9000464ea9cf6db962ba6d3c xmlns="05e94842-7e9a-43d3-a023-a5f04f032842">
      <Terms xmlns="http://schemas.microsoft.com/office/infopath/2007/PartnerControls"/>
    </j41a025d9000464ea9cf6db962ba6d3c>
    <l685540e4eb74f43a6beafdd4ed810f7 xmlns="05e94842-7e9a-43d3-a023-a5f04f032842">
      <Terms xmlns="http://schemas.microsoft.com/office/infopath/2007/PartnerControls"/>
    </l685540e4eb74f43a6beafdd4ed810f7>
    <Samtykkenummer xmlns="05e94842-7e9a-43d3-a023-a5f04f032842" xsi:nil="true"/>
    <PublishingExpirationDate xmlns="http://schemas.microsoft.com/sharepoint/v3" xsi:nil="true"/>
    <PublishingStartDate xmlns="http://schemas.microsoft.com/sharepoint/v3" xsi:nil="true"/>
    <wic_System_Copyright xmlns="http://schemas.microsoft.com/sharepoint/v3/fields" xsi:nil="true"/>
    <TaxCatchAll xmlns="05e94842-7e9a-43d3-a023-a5f04f032842"/>
    <_dlc_DocId xmlns="05e94842-7e9a-43d3-a023-a5f04f032842">HRIGSHOS-1499-2</_dlc_DocId>
    <_dlc_DocIdUrl xmlns="05e94842-7e9a-43d3-a023-a5f04f032842">
      <Url>https://www.rigshospitalet.dk/english/departments/juliane-marie-centre/knowledge-centre-for-breastfeeding-infants-with-special-needs/_layouts/15/DocIdRedir.aspx?ID=HRIGSHOS-1499-2</Url>
      <Description>HRIGSHOS-1499-2</Description>
    </_dlc_DocIdUrl>
    <Samtykkenummer_x0020__x0028_EKSTRA_x0020_FELT_x0029_ xmlns="05e94842-7e9a-43d3-a023-a5f04f032842" xsi:nil="true"/>
    <Dokumenttype xmlns="05e94842-7e9a-43d3-a023-a5f04f032842" xsi:nil="true"/>
    <Yderligere_x0020_information xmlns="05e94842-7e9a-43d3-a023-a5f04f032842" xsi:nil="true"/>
    <Sidst_x0020_opdateret xmlns="05e94842-7e9a-43d3-a023-a5f04f032842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3931BB54C516340A770FA2DB9A8F924" ma:contentTypeVersion="10" ma:contentTypeDescription="Create a new document." ma:contentTypeScope="" ma:versionID="4ffe0fcf43fcfb4e0274bef205f56b49">
  <xsd:schema xmlns:xsd="http://www.w3.org/2001/XMLSchema" xmlns:xs="http://www.w3.org/2001/XMLSchema" xmlns:p="http://schemas.microsoft.com/office/2006/metadata/properties" xmlns:ns1="http://schemas.microsoft.com/sharepoint/v3" xmlns:ns2="05e94842-7e9a-43d3-a023-a5f04f032842" xmlns:ns3="http://schemas.microsoft.com/sharepoint/v3/fields" xmlns:ns4="a3e7d804-81a1-4d27-ad11-88090220f9d0" targetNamespace="http://schemas.microsoft.com/office/2006/metadata/properties" ma:root="true" ma:fieldsID="e9e20541fd49de55a48f54f392ccea02" ns1:_="" ns2:_="" ns3:_="" ns4:_="">
    <xsd:import namespace="http://schemas.microsoft.com/sharepoint/v3"/>
    <xsd:import namespace="05e94842-7e9a-43d3-a023-a5f04f032842"/>
    <xsd:import namespace="http://schemas.microsoft.com/sharepoint/v3/fields"/>
    <xsd:import namespace="a3e7d804-81a1-4d27-ad11-88090220f9d0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1:PublishingStartDate" minOccurs="0"/>
                <xsd:element ref="ns1:PublishingExpirationDate" minOccurs="0"/>
                <xsd:element ref="ns2:b299c646e582482fb9ed797643e81c70" minOccurs="0"/>
                <xsd:element ref="ns2:TaxCatchAll" minOccurs="0"/>
                <xsd:element ref="ns2:j41a025d9000464ea9cf6db962ba6d3c" minOccurs="0"/>
                <xsd:element ref="ns2:l685540e4eb74f43a6beafdd4ed810f7" minOccurs="0"/>
                <xsd:element ref="ns3:wic_System_Copyright" minOccurs="0"/>
                <xsd:element ref="ns4:RightsOfUse2"/>
                <xsd:element ref="ns2:Samtykkenummer" minOccurs="0"/>
                <xsd:element ref="ns2:Samtykkenummer_x0020__x0028_EKSTRA_x0020_FELT_x0029_" minOccurs="0"/>
                <xsd:element ref="ns2:Sidst_x0020_opdateret" minOccurs="0"/>
                <xsd:element ref="ns2:Dokumenttype" minOccurs="0"/>
                <xsd:element ref="ns2:Yderligere_x0020_inform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11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12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e94842-7e9a-43d3-a023-a5f04f032842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b299c646e582482fb9ed797643e81c70" ma:index="14" nillable="true" ma:taxonomy="true" ma:internalName="b299c646e582482fb9ed797643e81c70" ma:taxonomyFieldName="taggedtags" ma:displayName="Tags" ma:fieldId="{b299c646-e582-482f-b9ed-797643e81c70}" ma:taxonomyMulti="true" ma:sspId="b335dc01-0bcb-4bbd-8ab2-2c7581a3c65b" ma:termSetId="d9ed31b2-1a12-4439-8d9a-3a6454bf9bc8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TaxCatchAll" ma:index="15" nillable="true" ma:displayName="Taxonomy Catch All Column" ma:description="" ma:hidden="true" ma:list="{267e6105-1189-44f4-92ce-e65ff7f42478}" ma:internalName="TaxCatchAll" ma:showField="CatchAllData" ma:web="05e94842-7e9a-43d3-a023-a5f04f03284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j41a025d9000464ea9cf6db962ba6d3c" ma:index="17" nillable="true" ma:taxonomy="true" ma:internalName="j41a025d9000464ea9cf6db962ba6d3c" ma:taxonomyFieldName="division" ma:displayName="Division" ma:fieldId="{341a025d-9000-464e-a9cf-6db962ba6d3c}" ma:sspId="b335dc01-0bcb-4bbd-8ab2-2c7581a3c65b" ma:termSetId="21ff0452-a813-4667-834b-2b1a3f341dda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l685540e4eb74f43a6beafdd4ed810f7" ma:index="19" nillable="true" ma:taxonomy="true" ma:internalName="l685540e4eb74f43a6beafdd4ed810f7" ma:taxonomyFieldName="unit" ma:displayName="Unit" ma:fieldId="{5685540e-4eb7-4f43-a6be-afdd4ed810f7}" ma:sspId="b335dc01-0bcb-4bbd-8ab2-2c7581a3c65b" ma:termSetId="b8e18aba-abaa-48d4-b0c3-8c4aae54e1fc" ma:anchorId="b325f6cf-19cb-4151-83ec-282b1c731b70" ma:open="true" ma:isKeyword="false">
      <xsd:complexType>
        <xsd:sequence>
          <xsd:element ref="pc:Terms" minOccurs="0" maxOccurs="1"/>
        </xsd:sequence>
      </xsd:complexType>
    </xsd:element>
    <xsd:element name="Samtykkenummer" ma:index="22" nillable="true" ma:displayName="Samtykkenummer" ma:description="Her skrives det syv cifrede dokumentnummer samtykket har i Workzone, Hvis der er flere numre tilknyttet til billedet adskilles de med semikolon. &#10;Hvis der er tale om et situationsbillede - skrives &quot;Situationsbillede&quot;. &#10;Hvis der er tale om et billede fra Colourbox - skrives &quot;Colourbox&quot;.&#10;OBS: Der er plads til 31 samtykkenumre i feltet (inkl. semikolon)." ma:internalName="Samtykkenummer">
      <xsd:simpleType>
        <xsd:restriction base="dms:Note">
          <xsd:maxLength value="255"/>
        </xsd:restriction>
      </xsd:simpleType>
    </xsd:element>
    <xsd:element name="Samtykkenummer_x0020__x0028_EKSTRA_x0020_FELT_x0029_" ma:index="23" nillable="true" ma:displayName="Samtykkenummer (EKSTRA FELT)" ma:description="Brug kun dette felt, hvis der skal sættes flere end 31 samtykkenumre på et dokument eller billede.&#10;OBS: Der er plads til 31 samtykkenumre i feltet (inkl. semikolon)." ma:internalName="Samtykkenummer_x0020__x0028_EKSTRA_x0020_FELT_x0029_">
      <xsd:simpleType>
        <xsd:restriction base="dms:Note">
          <xsd:maxLength value="255"/>
        </xsd:restriction>
      </xsd:simpleType>
    </xsd:element>
    <xsd:element name="Sidst_x0020_opdateret" ma:index="24" nillable="true" ma:displayName="Sidst opdateret" ma:format="DateOnly" ma:internalName="Sidst_x0020_opdateret">
      <xsd:simpleType>
        <xsd:restriction base="dms:DateTime"/>
      </xsd:simpleType>
    </xsd:element>
    <xsd:element name="Dokumenttype" ma:index="25" nillable="true" ma:displayName="Dokumenttype" ma:format="Dropdown" ma:internalName="Dokumenttype">
      <xsd:simpleType>
        <xsd:restriction base="dms:Choice">
          <xsd:enumeration value="Vejledning"/>
          <xsd:enumeration value="Formular"/>
          <xsd:enumeration value="Præsentation"/>
          <xsd:enumeration value="Andet"/>
        </xsd:restriction>
      </xsd:simpleType>
    </xsd:element>
    <xsd:element name="Yderligere_x0020_information" ma:index="26" nillable="true" ma:displayName="Yderligere information" ma:internalName="Yderligere_x0020_information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wic_System_Copyright" ma:index="20" nillable="true" ma:displayName="Copyright" ma:internalName="wic_System_Copyright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3e7d804-81a1-4d27-ad11-88090220f9d0" elementFormDefault="qualified">
    <xsd:import namespace="http://schemas.microsoft.com/office/2006/documentManagement/types"/>
    <xsd:import namespace="http://schemas.microsoft.com/office/infopath/2007/PartnerControls"/>
    <xsd:element name="RightsOfUse2" ma:index="21" ma:displayName="Righs of use" ma:default="Fri afbenyttelse" ma:internalName="RightsOfUse2">
      <xsd:simpleType>
        <xsd:union memberTypes="dms:Text">
          <xsd:simpleType>
            <xsd:restriction base="dms:Choice">
              <xsd:enumeration value="Fri afbenyttelse"/>
              <xsd:enumeration value="Kun intranet"/>
            </xsd:restriction>
          </xsd:simpleType>
        </xsd:un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CCA7D31-B35B-44B6-AB25-8E1F988D3723}"/>
</file>

<file path=customXml/itemProps2.xml><?xml version="1.0" encoding="utf-8"?>
<ds:datastoreItem xmlns:ds="http://schemas.openxmlformats.org/officeDocument/2006/customXml" ds:itemID="{504B874D-4250-409A-A553-D25D2608D336}"/>
</file>

<file path=customXml/itemProps3.xml><?xml version="1.0" encoding="utf-8"?>
<ds:datastoreItem xmlns:ds="http://schemas.openxmlformats.org/officeDocument/2006/customXml" ds:itemID="{BAA76997-4C39-4FF9-8C20-7CAB60E9BBB3}"/>
</file>

<file path=customXml/itemProps4.xml><?xml version="1.0" encoding="utf-8"?>
<ds:datastoreItem xmlns:ds="http://schemas.openxmlformats.org/officeDocument/2006/customXml" ds:itemID="{99657BBC-42FA-42E6-8363-F623BC422509}"/>
</file>

<file path=docProps/app.xml><?xml version="1.0" encoding="utf-8"?>
<Properties xmlns="http://schemas.openxmlformats.org/officeDocument/2006/extended-properties" xmlns:vt="http://schemas.openxmlformats.org/officeDocument/2006/docPropsVTypes">
  <Template>Blends</Template>
  <TotalTime>74984</TotalTime>
  <Words>754</Words>
  <Application>Microsoft Office PowerPoint</Application>
  <PresentationFormat>Skærmshow (4:3)</PresentationFormat>
  <Paragraphs>107</Paragraphs>
  <Slides>18</Slides>
  <Notes>15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4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18</vt:i4>
      </vt:variant>
    </vt:vector>
  </HeadingPairs>
  <TitlesOfParts>
    <vt:vector size="23" baseType="lpstr">
      <vt:lpstr>MS PGothic</vt:lpstr>
      <vt:lpstr>MS PGothic</vt:lpstr>
      <vt:lpstr>Arial</vt:lpstr>
      <vt:lpstr>Calibri</vt:lpstr>
      <vt:lpstr>Office Theme</vt:lpstr>
      <vt:lpstr>PowerPoint-præsentation</vt:lpstr>
      <vt:lpstr>Disclosure statement</vt:lpstr>
      <vt:lpstr>Background</vt:lpstr>
      <vt:lpstr>PowerPoint-præsentation</vt:lpstr>
      <vt:lpstr>PowerPoint-præsentation</vt:lpstr>
      <vt:lpstr>Aim</vt:lpstr>
      <vt:lpstr>Methods</vt:lpstr>
      <vt:lpstr>Methods</vt:lpstr>
      <vt:lpstr>PowerPoint-præsentation</vt:lpstr>
      <vt:lpstr>PowerPoint-præsentation</vt:lpstr>
      <vt:lpstr>PowerPoint-præsentation</vt:lpstr>
      <vt:lpstr>Results</vt:lpstr>
      <vt:lpstr>PowerPoint-præsentation</vt:lpstr>
      <vt:lpstr>PowerPoint-præsentation</vt:lpstr>
      <vt:lpstr>BFHI/non-BFHI</vt:lpstr>
      <vt:lpstr>Income and Partial scores</vt:lpstr>
      <vt:lpstr>Conclusion</vt:lpstr>
      <vt:lpstr>Thank you for your attention</vt:lpstr>
    </vt:vector>
  </TitlesOfParts>
  <Company>HIS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Baby friendly neonatal care</dc:title>
  <dc:creator>Elisabeth Kylberg Lundström</dc:creator>
  <cp:lastModifiedBy>Ragnhild Agnethe Måstrup</cp:lastModifiedBy>
  <cp:revision>675</cp:revision>
  <cp:lastPrinted>2018-10-01T08:00:57Z</cp:lastPrinted>
  <dcterms:created xsi:type="dcterms:W3CDTF">2011-04-06T07:28:21Z</dcterms:created>
  <dcterms:modified xsi:type="dcterms:W3CDTF">2018-11-22T08:42:34Z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0x01010043931BB54C516340A770FA2DB9A8F924</vt:lpwstr>
  </property>
  <property fmtid="{D5CDD505-2E9C-101B-9397-08002B2CF9AE}" pid="3" name="_dlc_DocIdItemGuid">
    <vt:lpwstr>8022e6b4-c66c-481b-b44c-09fd956d4603</vt:lpwstr>
  </property>
  <property fmtid="{D5CDD505-2E9C-101B-9397-08002B2CF9AE}" pid="4" name="unit">
    <vt:lpwstr/>
  </property>
  <property fmtid="{D5CDD505-2E9C-101B-9397-08002B2CF9AE}" pid="5" name="taggedtags">
    <vt:lpwstr/>
  </property>
  <property fmtid="{D5CDD505-2E9C-101B-9397-08002B2CF9AE}" pid="6" name="division">
    <vt:lpwstr/>
  </property>
</Properties>
</file>