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1" r:id="rId5"/>
    <p:sldId id="257" r:id="rId6"/>
    <p:sldId id="260" r:id="rId7"/>
    <p:sldId id="262" r:id="rId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390" y="8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6E916-AD89-4D87-ABD6-FF7B1FEE1801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33D36-415C-4E5B-98FC-0E5C49C7715C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980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33D36-415C-4E5B-98FC-0E5C49C7715C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4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33D36-415C-4E5B-98FC-0E5C49C7715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2573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33D36-415C-4E5B-98FC-0E5C49C7715C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966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33D36-415C-4E5B-98FC-0E5C49C7715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1400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33D36-415C-4E5B-98FC-0E5C49C7715C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3716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33D36-415C-4E5B-98FC-0E5C49C7715C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437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A33D36-415C-4E5B-98FC-0E5C49C7715C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3232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350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0474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039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20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309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701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207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53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1724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907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273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</a:p>
          <a:p>
            <a:pPr lvl="1"/>
            <a:r>
              <a:rPr lang="en-GB" dirty="0" err="1" smtClean="0"/>
              <a:t>Andet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Tredje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Fjerde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Femte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EBDE5-AD3F-4FDD-92AD-A66B18342403}" type="datetimeFigureOut">
              <a:rPr lang="en-GB" smtClean="0"/>
              <a:t>12/12/2017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45222-B749-428D-9745-440F512008E2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58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nskhovedpinecenter.dk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tmp"/><Relationship Id="rId5" Type="http://schemas.openxmlformats.org/officeDocument/2006/relationships/image" Target="../media/image1.png"/><Relationship Id="rId4" Type="http://schemas.openxmlformats.org/officeDocument/2006/relationships/hyperlink" Target="http://www.hovedpineforeningen.d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/>
          <p:cNvGrpSpPr/>
          <p:nvPr/>
        </p:nvGrpSpPr>
        <p:grpSpPr>
          <a:xfrm>
            <a:off x="428675" y="5541344"/>
            <a:ext cx="3999309" cy="954107"/>
            <a:chOff x="428675" y="5541344"/>
            <a:chExt cx="3999309" cy="954107"/>
          </a:xfrm>
        </p:grpSpPr>
        <p:pic>
          <p:nvPicPr>
            <p:cNvPr id="5" name="Billede 4" descr="Untitled-3.ps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75" y="5930543"/>
              <a:ext cx="542925" cy="503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kstboks 5"/>
            <p:cNvSpPr txBox="1"/>
            <p:nvPr/>
          </p:nvSpPr>
          <p:spPr>
            <a:xfrm>
              <a:off x="971600" y="5541344"/>
              <a:ext cx="345638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da-DK" dirty="0" smtClean="0"/>
            </a:p>
            <a:p>
              <a:endParaRPr lang="da-DK" dirty="0"/>
            </a:p>
            <a:p>
              <a:r>
                <a:rPr lang="da-DK" sz="2000" b="1" dirty="0" smtClean="0"/>
                <a:t>Dansk Hovedpinecenter</a:t>
              </a:r>
              <a:endParaRPr lang="da-DK" sz="2000" b="1" dirty="0"/>
            </a:p>
          </p:txBody>
        </p:sp>
      </p:grpSp>
      <p:sp>
        <p:nvSpPr>
          <p:cNvPr id="7" name="Tekstboks 6"/>
          <p:cNvSpPr txBox="1"/>
          <p:nvPr/>
        </p:nvSpPr>
        <p:spPr>
          <a:xfrm>
            <a:off x="2147799" y="225514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Hortons </a:t>
            </a:r>
            <a:r>
              <a:rPr lang="en-GB" sz="3600" b="1" dirty="0" err="1" smtClean="0"/>
              <a:t>hovedpine</a:t>
            </a:r>
            <a:r>
              <a:rPr lang="en-GB" sz="3600" b="1" dirty="0" smtClean="0"/>
              <a:t> </a:t>
            </a:r>
            <a:endParaRPr lang="en-GB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7341"/>
            <a:ext cx="604867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ktangel 7"/>
          <p:cNvSpPr/>
          <p:nvPr/>
        </p:nvSpPr>
        <p:spPr>
          <a:xfrm>
            <a:off x="1248946" y="5509258"/>
            <a:ext cx="61786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b="1" i="1" dirty="0"/>
              <a:t>Maleri af Maiken </a:t>
            </a:r>
            <a:r>
              <a:rPr lang="da-DK" sz="1100" b="1" i="1" dirty="0" err="1"/>
              <a:t>Hejnfeldt</a:t>
            </a:r>
            <a:r>
              <a:rPr lang="da-DK" sz="1100" b="1" i="1" dirty="0"/>
              <a:t>, som har lidt af kronisk Hortons hovedpine i mere end 20 år. Maleriet blev givet som gave til Hortonforeningen og er udlånt til Dansk Hovedpinecenter. 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40242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683568" y="620688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 smtClean="0"/>
              <a:t>Hvad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er</a:t>
            </a:r>
            <a:r>
              <a:rPr lang="en-GB" sz="2800" b="1" dirty="0" smtClean="0"/>
              <a:t> Hortons </a:t>
            </a:r>
            <a:r>
              <a:rPr lang="en-GB" sz="2800" b="1" dirty="0" err="1" smtClean="0"/>
              <a:t>hovedpine</a:t>
            </a:r>
            <a:r>
              <a:rPr lang="en-GB" sz="2800" b="1" dirty="0" smtClean="0"/>
              <a:t>?</a:t>
            </a:r>
            <a:endParaRPr lang="en-GB" sz="2800" b="1" dirty="0"/>
          </a:p>
        </p:txBody>
      </p:sp>
      <p:sp>
        <p:nvSpPr>
          <p:cNvPr id="3" name="Tekstboks 2"/>
          <p:cNvSpPr txBox="1"/>
          <p:nvPr/>
        </p:nvSpPr>
        <p:spPr>
          <a:xfrm>
            <a:off x="323528" y="1268760"/>
            <a:ext cx="84969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 smtClean="0"/>
              <a:t>Hortons </a:t>
            </a:r>
            <a:r>
              <a:rPr lang="en-GB" sz="2000" dirty="0" err="1" smtClean="0"/>
              <a:t>hovedpine</a:t>
            </a:r>
            <a:r>
              <a:rPr lang="en-GB" sz="2000" dirty="0" smtClean="0"/>
              <a:t> </a:t>
            </a:r>
            <a:r>
              <a:rPr lang="en-GB" sz="2000" dirty="0" err="1" smtClean="0"/>
              <a:t>er</a:t>
            </a:r>
            <a:r>
              <a:rPr lang="en-GB" sz="2000" dirty="0" smtClean="0"/>
              <a:t> </a:t>
            </a:r>
            <a:r>
              <a:rPr lang="en-GB" sz="2000" dirty="0" err="1" smtClean="0"/>
              <a:t>en</a:t>
            </a:r>
            <a:r>
              <a:rPr lang="en-GB" sz="2000" dirty="0" smtClean="0"/>
              <a:t> </a:t>
            </a:r>
            <a:r>
              <a:rPr lang="en-GB" sz="2000" b="1" dirty="0" err="1" smtClean="0"/>
              <a:t>primær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hovedpine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sygdom</a:t>
            </a:r>
            <a:r>
              <a:rPr lang="en-GB" sz="2000" dirty="0" smtClean="0"/>
              <a:t> </a:t>
            </a:r>
            <a:r>
              <a:rPr lang="en-GB" sz="2000" dirty="0" err="1" smtClean="0"/>
              <a:t>kendtegnet</a:t>
            </a:r>
            <a:r>
              <a:rPr lang="en-GB" sz="2000" dirty="0" smtClean="0"/>
              <a:t> </a:t>
            </a:r>
            <a:r>
              <a:rPr lang="en-GB" sz="2000" dirty="0" err="1" smtClean="0"/>
              <a:t>ved</a:t>
            </a:r>
            <a:r>
              <a:rPr lang="en-GB" sz="2000" dirty="0" smtClean="0"/>
              <a:t> </a:t>
            </a:r>
            <a:r>
              <a:rPr lang="en-GB" sz="2000" dirty="0" err="1" smtClean="0"/>
              <a:t>særdeles</a:t>
            </a:r>
            <a:r>
              <a:rPr lang="en-GB" sz="2000" dirty="0" smtClean="0"/>
              <a:t> </a:t>
            </a:r>
            <a:r>
              <a:rPr lang="en-GB" sz="2000" dirty="0" err="1" smtClean="0"/>
              <a:t>smerteintense</a:t>
            </a:r>
            <a:r>
              <a:rPr lang="en-GB" sz="2000" dirty="0" smtClean="0"/>
              <a:t> </a:t>
            </a:r>
            <a:r>
              <a:rPr lang="en-GB" sz="2000" dirty="0" err="1" smtClean="0"/>
              <a:t>hovedpine</a:t>
            </a:r>
            <a:r>
              <a:rPr lang="en-GB" sz="2000" dirty="0" smtClean="0"/>
              <a:t> </a:t>
            </a:r>
            <a:r>
              <a:rPr lang="en-GB" sz="2000" dirty="0" err="1" smtClean="0"/>
              <a:t>anfald</a:t>
            </a:r>
            <a:r>
              <a:rPr lang="en-GB" sz="2000" dirty="0" smtClean="0"/>
              <a:t>, </a:t>
            </a:r>
            <a:r>
              <a:rPr lang="en-GB" sz="2000" dirty="0" err="1" smtClean="0"/>
              <a:t>som</a:t>
            </a:r>
            <a:r>
              <a:rPr lang="en-GB" sz="2000" dirty="0" smtClean="0"/>
              <a:t> </a:t>
            </a:r>
            <a:r>
              <a:rPr lang="en-GB" sz="2000" dirty="0" err="1" smtClean="0"/>
              <a:t>oftest</a:t>
            </a:r>
            <a:r>
              <a:rPr lang="en-GB" sz="2000" dirty="0" smtClean="0"/>
              <a:t> </a:t>
            </a:r>
            <a:r>
              <a:rPr lang="en-GB" sz="2000" dirty="0" err="1" smtClean="0"/>
              <a:t>lokaliseret</a:t>
            </a:r>
            <a:r>
              <a:rPr lang="en-GB" sz="2000" dirty="0" smtClean="0"/>
              <a:t> </a:t>
            </a:r>
            <a:r>
              <a:rPr lang="en-GB" sz="2000" dirty="0" err="1" smtClean="0"/>
              <a:t>omkring</a:t>
            </a:r>
            <a:r>
              <a:rPr lang="en-GB" sz="2000" dirty="0" smtClean="0"/>
              <a:t> </a:t>
            </a:r>
            <a:r>
              <a:rPr lang="en-GB" sz="2000" b="1" dirty="0" err="1" smtClean="0"/>
              <a:t>det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ene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øje</a:t>
            </a:r>
            <a:r>
              <a:rPr lang="en-GB" sz="20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GB" sz="2000" dirty="0" err="1" smtClean="0"/>
              <a:t>Anfaldene</a:t>
            </a:r>
            <a:r>
              <a:rPr lang="en-GB" sz="2000" dirty="0" smtClean="0"/>
              <a:t> </a:t>
            </a:r>
            <a:r>
              <a:rPr lang="en-GB" sz="2000" dirty="0" err="1" smtClean="0"/>
              <a:t>ledsages</a:t>
            </a:r>
            <a:r>
              <a:rPr lang="en-GB" sz="2000" dirty="0" smtClean="0"/>
              <a:t> </a:t>
            </a:r>
            <a:r>
              <a:rPr lang="en-GB" sz="2000" dirty="0" err="1" smtClean="0"/>
              <a:t>af</a:t>
            </a:r>
            <a:r>
              <a:rPr lang="en-GB" sz="2000" dirty="0" smtClean="0"/>
              <a:t> </a:t>
            </a:r>
            <a:r>
              <a:rPr lang="en-GB" sz="2000" dirty="0" err="1" smtClean="0"/>
              <a:t>samsidige</a:t>
            </a:r>
            <a:r>
              <a:rPr lang="en-GB" sz="2000" dirty="0" smtClean="0"/>
              <a:t> </a:t>
            </a:r>
            <a:r>
              <a:rPr lang="en-GB" sz="2000" b="1" dirty="0" err="1" smtClean="0"/>
              <a:t>autonome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symptomer</a:t>
            </a:r>
            <a:r>
              <a:rPr lang="en-GB" sz="2000" b="1" dirty="0" smtClean="0"/>
              <a:t> </a:t>
            </a:r>
            <a:r>
              <a:rPr lang="en-GB" sz="2000" dirty="0" smtClean="0"/>
              <a:t> (ex. </a:t>
            </a:r>
            <a:r>
              <a:rPr lang="en-GB" sz="2000" dirty="0" err="1" smtClean="0"/>
              <a:t>tåreflåd</a:t>
            </a:r>
            <a:r>
              <a:rPr lang="en-GB" sz="2000" dirty="0" smtClean="0"/>
              <a:t>, </a:t>
            </a:r>
            <a:r>
              <a:rPr lang="en-GB" sz="2000" b="1" dirty="0" smtClean="0"/>
              <a:t> </a:t>
            </a:r>
            <a:r>
              <a:rPr lang="en-GB" sz="2000" dirty="0" err="1" smtClean="0"/>
              <a:t>næseflåd</a:t>
            </a:r>
            <a:r>
              <a:rPr lang="en-GB" sz="2000" dirty="0" smtClean="0"/>
              <a:t>, </a:t>
            </a:r>
            <a:r>
              <a:rPr lang="en-GB" sz="2000" dirty="0" err="1" smtClean="0"/>
              <a:t>stoppet</a:t>
            </a:r>
            <a:r>
              <a:rPr lang="en-GB" sz="2000" dirty="0" smtClean="0"/>
              <a:t> </a:t>
            </a:r>
            <a:r>
              <a:rPr lang="en-GB" sz="2000" dirty="0" err="1" smtClean="0"/>
              <a:t>næse</a:t>
            </a:r>
            <a:r>
              <a:rPr lang="en-GB" sz="2000" dirty="0" smtClean="0"/>
              <a:t>, </a:t>
            </a:r>
            <a:r>
              <a:rPr lang="en-GB" sz="2000" dirty="0" err="1" smtClean="0"/>
              <a:t>ptose</a:t>
            </a:r>
            <a:r>
              <a:rPr lang="en-GB" sz="2000" dirty="0" smtClean="0"/>
              <a:t>) og/</a:t>
            </a:r>
            <a:r>
              <a:rPr lang="en-GB" sz="2000" dirty="0" err="1" smtClean="0"/>
              <a:t>eller</a:t>
            </a:r>
            <a:r>
              <a:rPr lang="en-GB" sz="2000" dirty="0" smtClean="0"/>
              <a:t> </a:t>
            </a:r>
            <a:r>
              <a:rPr lang="en-GB" sz="2000" b="1" dirty="0" err="1" smtClean="0"/>
              <a:t>rastløshed</a:t>
            </a:r>
            <a:r>
              <a:rPr lang="en-GB" sz="2000" b="1" dirty="0" smtClean="0"/>
              <a:t>.</a:t>
            </a:r>
            <a:r>
              <a:rPr lang="en-GB" sz="2000" dirty="0" smtClean="0"/>
              <a:t> </a:t>
            </a:r>
            <a:r>
              <a:rPr lang="en-GB" sz="2000" dirty="0" err="1" smtClean="0"/>
              <a:t>Anfaldene</a:t>
            </a:r>
            <a:r>
              <a:rPr lang="en-GB" sz="2000" dirty="0" smtClean="0"/>
              <a:t> </a:t>
            </a:r>
            <a:r>
              <a:rPr lang="en-GB" sz="2000" dirty="0" err="1" smtClean="0"/>
              <a:t>kommer</a:t>
            </a:r>
            <a:r>
              <a:rPr lang="en-GB" sz="2000" dirty="0" smtClean="0"/>
              <a:t> </a:t>
            </a:r>
            <a:r>
              <a:rPr lang="en-GB" sz="2000" dirty="0" err="1" smtClean="0"/>
              <a:t>ofte</a:t>
            </a:r>
            <a:r>
              <a:rPr lang="en-GB" sz="2000" dirty="0" smtClean="0"/>
              <a:t> </a:t>
            </a:r>
            <a:r>
              <a:rPr lang="en-GB" sz="2000" dirty="0" err="1" smtClean="0"/>
              <a:t>i</a:t>
            </a:r>
            <a:r>
              <a:rPr lang="en-GB" sz="2000" dirty="0" smtClean="0"/>
              <a:t> </a:t>
            </a:r>
            <a:r>
              <a:rPr lang="en-GB" sz="2000" dirty="0" err="1" smtClean="0"/>
              <a:t>klynger</a:t>
            </a:r>
            <a:r>
              <a:rPr lang="en-GB" sz="2000" dirty="0" smtClean="0"/>
              <a:t> </a:t>
            </a:r>
            <a:r>
              <a:rPr lang="en-GB" sz="2000" dirty="0" err="1" smtClean="0"/>
              <a:t>af</a:t>
            </a:r>
            <a:r>
              <a:rPr lang="en-GB" sz="2000" dirty="0" smtClean="0"/>
              <a:t> </a:t>
            </a:r>
            <a:r>
              <a:rPr lang="en-GB" sz="2000" dirty="0" err="1" smtClean="0"/>
              <a:t>uger</a:t>
            </a:r>
            <a:r>
              <a:rPr lang="en-GB" sz="2000" dirty="0" smtClean="0"/>
              <a:t> </a:t>
            </a:r>
            <a:r>
              <a:rPr lang="en-GB" sz="2000" dirty="0" err="1" smtClean="0"/>
              <a:t>til</a:t>
            </a:r>
            <a:r>
              <a:rPr lang="en-GB" sz="2000" dirty="0" smtClean="0"/>
              <a:t> </a:t>
            </a:r>
            <a:r>
              <a:rPr lang="en-GB" sz="2000" dirty="0" err="1" smtClean="0"/>
              <a:t>måneders</a:t>
            </a:r>
            <a:r>
              <a:rPr lang="en-GB" sz="2000" dirty="0" smtClean="0"/>
              <a:t> </a:t>
            </a:r>
            <a:r>
              <a:rPr lang="en-GB" sz="2000" dirty="0" err="1" smtClean="0"/>
              <a:t>varighed</a:t>
            </a:r>
            <a:r>
              <a:rPr lang="en-GB" sz="2000" dirty="0" smtClean="0"/>
              <a:t>, </a:t>
            </a:r>
            <a:r>
              <a:rPr lang="en-GB" sz="2000" dirty="0" err="1" smtClean="0"/>
              <a:t>hvorfor</a:t>
            </a:r>
            <a:r>
              <a:rPr lang="en-GB" sz="2000" dirty="0" smtClean="0"/>
              <a:t> </a:t>
            </a:r>
            <a:r>
              <a:rPr lang="en-GB" sz="2000" dirty="0" err="1" smtClean="0"/>
              <a:t>sygdommen</a:t>
            </a:r>
            <a:r>
              <a:rPr lang="en-GB" sz="2000" dirty="0" smtClean="0"/>
              <a:t> </a:t>
            </a:r>
            <a:r>
              <a:rPr lang="en-GB" sz="2000" dirty="0" err="1" smtClean="0"/>
              <a:t>også</a:t>
            </a:r>
            <a:r>
              <a:rPr lang="en-GB" sz="2000" dirty="0" smtClean="0"/>
              <a:t> </a:t>
            </a:r>
            <a:r>
              <a:rPr lang="en-GB" sz="2000" dirty="0" err="1" smtClean="0"/>
              <a:t>kaldes</a:t>
            </a:r>
            <a:r>
              <a:rPr lang="en-GB" sz="2000" dirty="0" smtClean="0"/>
              <a:t> </a:t>
            </a:r>
            <a:r>
              <a:rPr lang="en-GB" sz="2000" b="1" dirty="0" err="1" smtClean="0"/>
              <a:t>klyngehovedpine</a:t>
            </a:r>
            <a:r>
              <a:rPr lang="en-GB" sz="2000" b="1" dirty="0"/>
              <a:t>.</a:t>
            </a:r>
          </a:p>
        </p:txBody>
      </p:sp>
      <p:pic>
        <p:nvPicPr>
          <p:cNvPr id="4" name="Billede 3" descr="Skærmklip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01" r="1828" b="10081"/>
          <a:stretch/>
        </p:blipFill>
        <p:spPr>
          <a:xfrm>
            <a:off x="2267744" y="4221088"/>
            <a:ext cx="4248472" cy="184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16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1619672" y="620687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/>
              <a:t>Diagnostiske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kriterier</a:t>
            </a:r>
            <a:r>
              <a:rPr lang="en-GB" sz="2400" b="1" dirty="0" smtClean="0"/>
              <a:t> for Hortons </a:t>
            </a:r>
            <a:r>
              <a:rPr lang="en-GB" sz="2400" b="1" dirty="0" err="1" smtClean="0"/>
              <a:t>hovedpine</a:t>
            </a:r>
            <a:endParaRPr lang="en-GB" sz="2400" b="1" dirty="0"/>
          </a:p>
        </p:txBody>
      </p:sp>
      <p:pic>
        <p:nvPicPr>
          <p:cNvPr id="3" name="Billede 2" descr="Skærmkli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75566"/>
            <a:ext cx="5400600" cy="5026105"/>
          </a:xfrm>
          <a:prstGeom prst="rect">
            <a:avLst/>
          </a:prstGeom>
        </p:spPr>
      </p:pic>
      <p:grpSp>
        <p:nvGrpSpPr>
          <p:cNvPr id="7" name="Gruppe 6"/>
          <p:cNvGrpSpPr/>
          <p:nvPr/>
        </p:nvGrpSpPr>
        <p:grpSpPr>
          <a:xfrm>
            <a:off x="5940152" y="4509120"/>
            <a:ext cx="3096344" cy="369332"/>
            <a:chOff x="5940152" y="4509120"/>
            <a:chExt cx="3096344" cy="369332"/>
          </a:xfrm>
        </p:grpSpPr>
        <p:sp>
          <p:nvSpPr>
            <p:cNvPr id="4" name="Tekstboks 3"/>
            <p:cNvSpPr txBox="1"/>
            <p:nvPr/>
          </p:nvSpPr>
          <p:spPr>
            <a:xfrm>
              <a:off x="6300192" y="45091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/>
                <a:t>Episodisk</a:t>
              </a:r>
              <a:r>
                <a:rPr lang="en-GB" dirty="0" smtClean="0"/>
                <a:t> </a:t>
              </a:r>
              <a:r>
                <a:rPr lang="en-GB" b="1" dirty="0" err="1" smtClean="0"/>
                <a:t>klyngehovedpine</a:t>
              </a:r>
              <a:endParaRPr lang="en-GB" b="1" dirty="0" smtClean="0"/>
            </a:p>
          </p:txBody>
        </p:sp>
        <p:cxnSp>
          <p:nvCxnSpPr>
            <p:cNvPr id="6" name="Lige pilforbindelse 5"/>
            <p:cNvCxnSpPr/>
            <p:nvPr/>
          </p:nvCxnSpPr>
          <p:spPr>
            <a:xfrm flipH="1">
              <a:off x="5940152" y="4702217"/>
              <a:ext cx="36004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e 7"/>
          <p:cNvGrpSpPr/>
          <p:nvPr/>
        </p:nvGrpSpPr>
        <p:grpSpPr>
          <a:xfrm>
            <a:off x="5940152" y="5589240"/>
            <a:ext cx="3096344" cy="646331"/>
            <a:chOff x="5940152" y="4509120"/>
            <a:chExt cx="3096344" cy="646331"/>
          </a:xfrm>
        </p:grpSpPr>
        <p:sp>
          <p:nvSpPr>
            <p:cNvPr id="9" name="Tekstboks 8"/>
            <p:cNvSpPr txBox="1"/>
            <p:nvPr/>
          </p:nvSpPr>
          <p:spPr>
            <a:xfrm>
              <a:off x="6300192" y="4509120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/>
                <a:t>Kronisk</a:t>
              </a:r>
              <a:r>
                <a:rPr lang="en-GB" dirty="0" smtClean="0"/>
                <a:t> </a:t>
              </a:r>
              <a:r>
                <a:rPr lang="en-GB" b="1" dirty="0" err="1" smtClean="0"/>
                <a:t>klyngehovedpine</a:t>
              </a:r>
              <a:endParaRPr lang="en-GB" b="1" dirty="0" smtClean="0"/>
            </a:p>
            <a:p>
              <a:endParaRPr lang="en-GB" b="1" dirty="0"/>
            </a:p>
          </p:txBody>
        </p:sp>
        <p:cxnSp>
          <p:nvCxnSpPr>
            <p:cNvPr id="10" name="Lige pilforbindelse 9"/>
            <p:cNvCxnSpPr/>
            <p:nvPr/>
          </p:nvCxnSpPr>
          <p:spPr>
            <a:xfrm flipH="1">
              <a:off x="5940152" y="4702217"/>
              <a:ext cx="36004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6101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2123728" y="55325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/>
              <a:t>Hvem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får</a:t>
            </a:r>
            <a:r>
              <a:rPr lang="en-GB" sz="2400" b="1" dirty="0" smtClean="0"/>
              <a:t> Hortons </a:t>
            </a:r>
            <a:r>
              <a:rPr lang="en-GB" sz="2400" b="1" dirty="0" err="1" smtClean="0"/>
              <a:t>hovedpine</a:t>
            </a:r>
            <a:r>
              <a:rPr lang="en-GB" sz="2400" b="1" dirty="0" smtClean="0"/>
              <a:t>?</a:t>
            </a:r>
            <a:endParaRPr lang="en-GB" sz="2400" b="1" dirty="0"/>
          </a:p>
        </p:txBody>
      </p:sp>
      <p:sp>
        <p:nvSpPr>
          <p:cNvPr id="3" name="Tekstboks 2"/>
          <p:cNvSpPr txBox="1"/>
          <p:nvPr/>
        </p:nvSpPr>
        <p:spPr>
          <a:xfrm>
            <a:off x="899592" y="1628800"/>
            <a:ext cx="6768752" cy="2308324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Prævalens</a:t>
            </a:r>
            <a:r>
              <a:rPr lang="en-GB" dirty="0" smtClean="0"/>
              <a:t> 1/1000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Mænd</a:t>
            </a:r>
            <a:r>
              <a:rPr lang="en-GB" dirty="0" smtClean="0"/>
              <a:t> </a:t>
            </a:r>
            <a:r>
              <a:rPr lang="en-GB" dirty="0" err="1" smtClean="0"/>
              <a:t>rammes</a:t>
            </a:r>
            <a:r>
              <a:rPr lang="en-GB" dirty="0" smtClean="0"/>
              <a:t> 3,5 </a:t>
            </a:r>
            <a:r>
              <a:rPr lang="en-GB" dirty="0" err="1" smtClean="0"/>
              <a:t>hyppigere</a:t>
            </a:r>
            <a:r>
              <a:rPr lang="en-GB" dirty="0" smtClean="0"/>
              <a:t> end </a:t>
            </a:r>
            <a:r>
              <a:rPr lang="en-GB" dirty="0" err="1" smtClean="0"/>
              <a:t>kvinder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Debut </a:t>
            </a:r>
            <a:r>
              <a:rPr lang="en-GB" dirty="0" err="1" smtClean="0"/>
              <a:t>typisk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alderen</a:t>
            </a:r>
            <a:r>
              <a:rPr lang="en-GB" dirty="0" smtClean="0"/>
              <a:t> 20-40 </a:t>
            </a:r>
            <a:r>
              <a:rPr lang="en-GB" dirty="0" err="1" smtClean="0"/>
              <a:t>år</a:t>
            </a:r>
            <a:r>
              <a:rPr lang="en-GB" dirty="0" smtClean="0"/>
              <a:t>, men </a:t>
            </a:r>
            <a:r>
              <a:rPr lang="en-GB" dirty="0" err="1" smtClean="0"/>
              <a:t>kan</a:t>
            </a:r>
            <a:r>
              <a:rPr lang="en-GB" dirty="0" smtClean="0"/>
              <a:t> </a:t>
            </a:r>
            <a:r>
              <a:rPr lang="en-GB" dirty="0" err="1" smtClean="0"/>
              <a:t>ses</a:t>
            </a:r>
            <a:r>
              <a:rPr lang="en-GB" dirty="0" smtClean="0"/>
              <a:t> </a:t>
            </a:r>
            <a:r>
              <a:rPr lang="en-GB" dirty="0" err="1" smtClean="0"/>
              <a:t>hos</a:t>
            </a:r>
            <a:r>
              <a:rPr lang="en-GB" dirty="0" smtClean="0"/>
              <a:t> </a:t>
            </a:r>
            <a:r>
              <a:rPr lang="en-GB" dirty="0" err="1" smtClean="0"/>
              <a:t>børn</a:t>
            </a:r>
            <a:r>
              <a:rPr lang="en-GB" dirty="0" smtClean="0"/>
              <a:t> og </a:t>
            </a:r>
            <a:r>
              <a:rPr lang="en-GB" dirty="0" err="1" smtClean="0"/>
              <a:t>ældre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80-90% </a:t>
            </a:r>
            <a:r>
              <a:rPr lang="en-GB" dirty="0" err="1" smtClean="0"/>
              <a:t>af</a:t>
            </a:r>
            <a:r>
              <a:rPr lang="en-GB" dirty="0" smtClean="0"/>
              <a:t> </a:t>
            </a:r>
            <a:r>
              <a:rPr lang="en-GB" dirty="0" err="1" smtClean="0"/>
              <a:t>patienterne</a:t>
            </a:r>
            <a:r>
              <a:rPr lang="en-GB" dirty="0" smtClean="0"/>
              <a:t> </a:t>
            </a:r>
            <a:r>
              <a:rPr lang="en-GB" dirty="0" err="1" smtClean="0"/>
              <a:t>har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episodisk</a:t>
            </a:r>
            <a:r>
              <a:rPr lang="en-GB" dirty="0" smtClean="0"/>
              <a:t>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10-20 % </a:t>
            </a:r>
            <a:r>
              <a:rPr lang="en-GB" dirty="0" err="1" smtClean="0"/>
              <a:t>af</a:t>
            </a:r>
            <a:r>
              <a:rPr lang="en-GB" dirty="0" smtClean="0"/>
              <a:t> </a:t>
            </a:r>
            <a:r>
              <a:rPr lang="en-GB" dirty="0" err="1" smtClean="0"/>
              <a:t>patienterne</a:t>
            </a:r>
            <a:r>
              <a:rPr lang="en-GB" dirty="0" smtClean="0"/>
              <a:t> </a:t>
            </a:r>
            <a:r>
              <a:rPr lang="en-GB" dirty="0" err="1" smtClean="0"/>
              <a:t>udvikler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kronisk</a:t>
            </a:r>
            <a:r>
              <a:rPr lang="en-GB" dirty="0" smtClean="0"/>
              <a:t>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Mænd</a:t>
            </a:r>
            <a:r>
              <a:rPr lang="en-GB" dirty="0" smtClean="0"/>
              <a:t> og </a:t>
            </a:r>
            <a:r>
              <a:rPr lang="en-GB" dirty="0" err="1" smtClean="0"/>
              <a:t>kvinder</a:t>
            </a:r>
            <a:r>
              <a:rPr lang="en-GB" dirty="0" smtClean="0"/>
              <a:t> </a:t>
            </a:r>
            <a:r>
              <a:rPr lang="en-GB" dirty="0" err="1" smtClean="0"/>
              <a:t>har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fænotype</a:t>
            </a:r>
            <a:r>
              <a:rPr lang="en-GB" dirty="0" smtClean="0"/>
              <a:t>, men </a:t>
            </a:r>
            <a:r>
              <a:rPr lang="en-GB" dirty="0" err="1" smtClean="0"/>
              <a:t>kvinder</a:t>
            </a:r>
            <a:r>
              <a:rPr lang="en-GB" dirty="0" smtClean="0"/>
              <a:t> </a:t>
            </a:r>
            <a:r>
              <a:rPr lang="en-GB" dirty="0" err="1" smtClean="0"/>
              <a:t>fejldiagnosticeres</a:t>
            </a:r>
            <a:r>
              <a:rPr lang="en-GB" dirty="0" smtClean="0"/>
              <a:t> </a:t>
            </a:r>
            <a:r>
              <a:rPr lang="en-GB" dirty="0" err="1" smtClean="0"/>
              <a:t>oftere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Diagnostisk</a:t>
            </a:r>
            <a:r>
              <a:rPr lang="en-GB" dirty="0" smtClean="0"/>
              <a:t> </a:t>
            </a:r>
            <a:r>
              <a:rPr lang="en-GB" dirty="0" err="1" smtClean="0"/>
              <a:t>latens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Danmark</a:t>
            </a:r>
            <a:r>
              <a:rPr lang="en-GB" dirty="0" smtClean="0"/>
              <a:t> </a:t>
            </a:r>
            <a:r>
              <a:rPr lang="en-GB" dirty="0" err="1" smtClean="0"/>
              <a:t>er</a:t>
            </a:r>
            <a:r>
              <a:rPr lang="en-GB" dirty="0" smtClean="0"/>
              <a:t> 6 </a:t>
            </a:r>
            <a:r>
              <a:rPr lang="en-GB" dirty="0" err="1" smtClean="0"/>
              <a:t>år</a:t>
            </a:r>
            <a:endParaRPr lang="en-GB" dirty="0"/>
          </a:p>
        </p:txBody>
      </p:sp>
      <p:pic>
        <p:nvPicPr>
          <p:cNvPr id="5" name="Billede 4" descr="Skærmklip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4" t="-34034" r="16678" b="36252"/>
          <a:stretch/>
        </p:blipFill>
        <p:spPr>
          <a:xfrm>
            <a:off x="5868144" y="4077072"/>
            <a:ext cx="2168866" cy="1712213"/>
          </a:xfrm>
          <a:prstGeom prst="rect">
            <a:avLst/>
          </a:prstGeom>
        </p:spPr>
      </p:pic>
      <p:sp>
        <p:nvSpPr>
          <p:cNvPr id="6" name="Tekstboks 5"/>
          <p:cNvSpPr txBox="1"/>
          <p:nvPr/>
        </p:nvSpPr>
        <p:spPr>
          <a:xfrm>
            <a:off x="899592" y="4273049"/>
            <a:ext cx="4881124" cy="2308324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Informationskampagne</a:t>
            </a:r>
            <a:r>
              <a:rPr lang="en-GB" dirty="0" smtClean="0"/>
              <a:t> </a:t>
            </a:r>
            <a:r>
              <a:rPr lang="en-GB" dirty="0" err="1" smtClean="0"/>
              <a:t>uge</a:t>
            </a:r>
            <a:r>
              <a:rPr lang="en-GB" dirty="0" smtClean="0"/>
              <a:t> 44 og 45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Øget</a:t>
            </a:r>
            <a:r>
              <a:rPr lang="en-GB" dirty="0" smtClean="0"/>
              <a:t> </a:t>
            </a:r>
            <a:r>
              <a:rPr lang="en-GB" dirty="0" err="1" smtClean="0"/>
              <a:t>kendskab</a:t>
            </a:r>
            <a:r>
              <a:rPr lang="en-GB" dirty="0" smtClean="0"/>
              <a:t> </a:t>
            </a:r>
            <a:r>
              <a:rPr lang="en-GB" dirty="0" err="1" smtClean="0"/>
              <a:t>til</a:t>
            </a:r>
            <a:r>
              <a:rPr lang="en-GB" dirty="0" smtClean="0"/>
              <a:t> Hortons </a:t>
            </a:r>
            <a:r>
              <a:rPr lang="en-GB" dirty="0" err="1" smtClean="0"/>
              <a:t>hovedpine</a:t>
            </a:r>
            <a:r>
              <a:rPr lang="en-GB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Hurtigere</a:t>
            </a:r>
            <a:r>
              <a:rPr lang="en-GB" dirty="0" smtClean="0"/>
              <a:t> diagnose, </a:t>
            </a:r>
            <a:r>
              <a:rPr lang="en-GB" dirty="0" err="1" smtClean="0"/>
              <a:t>rigtig</a:t>
            </a:r>
            <a:r>
              <a:rPr lang="en-GB" dirty="0" smtClean="0"/>
              <a:t> og </a:t>
            </a:r>
            <a:r>
              <a:rPr lang="en-GB" dirty="0" err="1" smtClean="0"/>
              <a:t>rettidig</a:t>
            </a:r>
            <a:r>
              <a:rPr lang="en-GB" dirty="0" smtClean="0"/>
              <a:t> </a:t>
            </a:r>
            <a:r>
              <a:rPr lang="en-GB" dirty="0" err="1" smtClean="0"/>
              <a:t>behandling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Målgrupper</a:t>
            </a:r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Almene</a:t>
            </a:r>
            <a:r>
              <a:rPr lang="en-GB" dirty="0" smtClean="0"/>
              <a:t> </a:t>
            </a:r>
            <a:r>
              <a:rPr lang="en-GB" dirty="0" err="1" smtClean="0"/>
              <a:t>befolkning</a:t>
            </a:r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Almen</a:t>
            </a:r>
            <a:r>
              <a:rPr lang="en-GB" dirty="0" smtClean="0"/>
              <a:t> </a:t>
            </a:r>
            <a:r>
              <a:rPr lang="en-GB" dirty="0" err="1" smtClean="0"/>
              <a:t>praktiserende</a:t>
            </a:r>
            <a:r>
              <a:rPr lang="en-GB" dirty="0" smtClean="0"/>
              <a:t> </a:t>
            </a:r>
            <a:r>
              <a:rPr lang="en-GB" dirty="0" err="1" smtClean="0"/>
              <a:t>læger</a:t>
            </a:r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Neurologer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4695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2"/>
          <p:cNvSpPr txBox="1"/>
          <p:nvPr/>
        </p:nvSpPr>
        <p:spPr>
          <a:xfrm>
            <a:off x="1259632" y="548680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 smtClean="0"/>
              <a:t>Hvordan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udredes</a:t>
            </a:r>
            <a:r>
              <a:rPr lang="en-GB" sz="2400" b="1" dirty="0" smtClean="0"/>
              <a:t> Hortons </a:t>
            </a:r>
            <a:r>
              <a:rPr lang="en-GB" sz="2400" b="1" dirty="0" err="1" smtClean="0"/>
              <a:t>hovedpine</a:t>
            </a:r>
            <a:r>
              <a:rPr lang="en-GB" sz="2400" b="1" dirty="0" smtClean="0"/>
              <a:t>?</a:t>
            </a:r>
            <a:endParaRPr lang="en-GB" sz="2400" b="1" dirty="0"/>
          </a:p>
        </p:txBody>
      </p:sp>
      <p:sp>
        <p:nvSpPr>
          <p:cNvPr id="4" name="Tekstboks 3"/>
          <p:cNvSpPr txBox="1"/>
          <p:nvPr/>
        </p:nvSpPr>
        <p:spPr>
          <a:xfrm>
            <a:off x="179512" y="1260383"/>
            <a:ext cx="5400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 smtClean="0"/>
              <a:t>Grundig</a:t>
            </a:r>
            <a:r>
              <a:rPr lang="en-GB" dirty="0" smtClean="0"/>
              <a:t> </a:t>
            </a:r>
            <a:r>
              <a:rPr lang="en-GB" dirty="0" err="1" smtClean="0"/>
              <a:t>anamnese</a:t>
            </a:r>
            <a:r>
              <a:rPr lang="en-GB" dirty="0" smtClean="0"/>
              <a:t> –</a:t>
            </a:r>
            <a:r>
              <a:rPr lang="en-GB" dirty="0" err="1" smtClean="0"/>
              <a:t>evt</a:t>
            </a:r>
            <a:r>
              <a:rPr lang="en-GB" dirty="0" smtClean="0"/>
              <a:t> </a:t>
            </a:r>
            <a:r>
              <a:rPr lang="en-GB" dirty="0" err="1" smtClean="0"/>
              <a:t>diagnostisk</a:t>
            </a:r>
            <a:r>
              <a:rPr lang="en-GB" dirty="0" smtClean="0"/>
              <a:t> </a:t>
            </a:r>
            <a:r>
              <a:rPr lang="en-GB" dirty="0" err="1" smtClean="0"/>
              <a:t>hovedpinedagbog</a:t>
            </a:r>
            <a:endParaRPr lang="en-GB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P</a:t>
            </a:r>
            <a:r>
              <a:rPr lang="en-GB" dirty="0" err="1" smtClean="0"/>
              <a:t>rimære</a:t>
            </a:r>
            <a:r>
              <a:rPr lang="en-GB" dirty="0" smtClean="0"/>
              <a:t> </a:t>
            </a:r>
            <a:r>
              <a:rPr lang="en-GB" dirty="0" err="1" smtClean="0"/>
              <a:t>differentialdiagnoser</a:t>
            </a:r>
            <a:r>
              <a:rPr lang="en-GB" dirty="0" smtClean="0"/>
              <a:t> </a:t>
            </a:r>
            <a:r>
              <a:rPr lang="en-GB" dirty="0" err="1" smtClean="0"/>
              <a:t>er</a:t>
            </a:r>
            <a:r>
              <a:rPr lang="en-GB" dirty="0" smtClean="0"/>
              <a:t> </a:t>
            </a:r>
            <a:r>
              <a:rPr lang="en-GB" dirty="0" err="1" smtClean="0"/>
              <a:t>øvrige</a:t>
            </a:r>
            <a:r>
              <a:rPr lang="en-GB" dirty="0" smtClean="0"/>
              <a:t> </a:t>
            </a:r>
            <a:r>
              <a:rPr lang="en-GB" b="1" dirty="0" err="1" smtClean="0"/>
              <a:t>T</a:t>
            </a:r>
            <a:r>
              <a:rPr lang="en-GB" dirty="0" err="1" smtClean="0"/>
              <a:t>rigeminale</a:t>
            </a:r>
            <a:r>
              <a:rPr lang="en-GB" dirty="0" smtClean="0"/>
              <a:t> </a:t>
            </a:r>
            <a:r>
              <a:rPr lang="en-GB" b="1" dirty="0" err="1" smtClean="0"/>
              <a:t>A</a:t>
            </a:r>
            <a:r>
              <a:rPr lang="en-GB" dirty="0" err="1" smtClean="0"/>
              <a:t>utonome</a:t>
            </a:r>
            <a:r>
              <a:rPr lang="en-GB" dirty="0" smtClean="0"/>
              <a:t> </a:t>
            </a:r>
            <a:r>
              <a:rPr lang="en-GB" b="1" dirty="0" err="1" smtClean="0"/>
              <a:t>C</a:t>
            </a:r>
            <a:r>
              <a:rPr lang="en-GB" dirty="0" err="1" smtClean="0"/>
              <a:t>ephalalgier</a:t>
            </a:r>
            <a:r>
              <a:rPr lang="en-GB" dirty="0" smtClean="0"/>
              <a:t> (TACs) </a:t>
            </a:r>
          </a:p>
          <a:p>
            <a:pPr>
              <a:lnSpc>
                <a:spcPct val="150000"/>
              </a:lnSpc>
            </a:pPr>
            <a:r>
              <a:rPr lang="en-GB" dirty="0"/>
              <a:t> </a:t>
            </a:r>
            <a:r>
              <a:rPr lang="en-GB" dirty="0" smtClean="0"/>
              <a:t>     - </a:t>
            </a:r>
            <a:r>
              <a:rPr lang="en-GB" dirty="0" err="1" smtClean="0"/>
              <a:t>adskilles</a:t>
            </a:r>
            <a:r>
              <a:rPr lang="en-GB" dirty="0" smtClean="0"/>
              <a:t> </a:t>
            </a:r>
            <a:r>
              <a:rPr lang="en-GB" dirty="0" err="1" smtClean="0"/>
              <a:t>fra</a:t>
            </a:r>
            <a:r>
              <a:rPr lang="en-GB" dirty="0" smtClean="0"/>
              <a:t> </a:t>
            </a:r>
            <a:r>
              <a:rPr lang="en-GB" dirty="0" err="1" smtClean="0"/>
              <a:t>disse</a:t>
            </a:r>
            <a:r>
              <a:rPr lang="en-GB" dirty="0" smtClean="0"/>
              <a:t> </a:t>
            </a:r>
            <a:r>
              <a:rPr lang="en-GB" dirty="0" err="1" smtClean="0"/>
              <a:t>primært</a:t>
            </a:r>
            <a:r>
              <a:rPr lang="en-GB" dirty="0" smtClean="0"/>
              <a:t> </a:t>
            </a:r>
            <a:r>
              <a:rPr lang="en-GB" dirty="0" err="1" smtClean="0"/>
              <a:t>ved</a:t>
            </a:r>
            <a:r>
              <a:rPr lang="en-GB" dirty="0" smtClean="0"/>
              <a:t> </a:t>
            </a:r>
            <a:r>
              <a:rPr lang="en-GB" dirty="0" err="1" smtClean="0"/>
              <a:t>varigheden</a:t>
            </a:r>
            <a:r>
              <a:rPr lang="en-GB" dirty="0" smtClean="0"/>
              <a:t> </a:t>
            </a:r>
            <a:r>
              <a:rPr lang="en-GB" dirty="0" err="1" smtClean="0"/>
              <a:t>af</a:t>
            </a:r>
            <a:r>
              <a:rPr lang="en-GB" dirty="0" smtClean="0"/>
              <a:t> </a:t>
            </a:r>
            <a:r>
              <a:rPr lang="en-GB" dirty="0" err="1" smtClean="0"/>
              <a:t>anfald</a:t>
            </a:r>
            <a:endParaRPr lang="en-GB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 smtClean="0"/>
              <a:t>Ved</a:t>
            </a:r>
            <a:r>
              <a:rPr lang="en-GB" dirty="0" smtClean="0"/>
              <a:t> </a:t>
            </a:r>
            <a:r>
              <a:rPr lang="en-GB" dirty="0" err="1" smtClean="0"/>
              <a:t>typisk</a:t>
            </a:r>
            <a:r>
              <a:rPr lang="en-GB" dirty="0" smtClean="0"/>
              <a:t> </a:t>
            </a:r>
            <a:r>
              <a:rPr lang="en-GB" dirty="0" err="1" smtClean="0"/>
              <a:t>anamnese</a:t>
            </a:r>
            <a:r>
              <a:rPr lang="en-GB" dirty="0" smtClean="0"/>
              <a:t> for </a:t>
            </a:r>
            <a:r>
              <a:rPr lang="en-GB" dirty="0" err="1" smtClean="0"/>
              <a:t>episodisk</a:t>
            </a:r>
            <a:r>
              <a:rPr lang="en-GB" dirty="0" smtClean="0"/>
              <a:t> Hortons </a:t>
            </a:r>
            <a:r>
              <a:rPr lang="en-GB" dirty="0" err="1"/>
              <a:t>h</a:t>
            </a:r>
            <a:r>
              <a:rPr lang="en-GB" dirty="0" err="1" smtClean="0"/>
              <a:t>ovedpine</a:t>
            </a:r>
            <a:r>
              <a:rPr lang="en-GB" dirty="0" smtClean="0"/>
              <a:t> og normal </a:t>
            </a:r>
            <a:r>
              <a:rPr lang="en-GB" dirty="0" err="1" smtClean="0"/>
              <a:t>neurologisk</a:t>
            </a:r>
            <a:r>
              <a:rPr lang="en-GB" dirty="0" smtClean="0"/>
              <a:t> </a:t>
            </a:r>
            <a:r>
              <a:rPr lang="en-GB" dirty="0" err="1" smtClean="0"/>
              <a:t>undersøgelse</a:t>
            </a:r>
            <a:r>
              <a:rPr lang="en-GB" dirty="0" smtClean="0"/>
              <a:t> </a:t>
            </a:r>
            <a:r>
              <a:rPr lang="en-GB" dirty="0" err="1" smtClean="0"/>
              <a:t>er</a:t>
            </a:r>
            <a:r>
              <a:rPr lang="en-GB" dirty="0" smtClean="0"/>
              <a:t> </a:t>
            </a:r>
            <a:r>
              <a:rPr lang="en-GB" dirty="0" err="1" smtClean="0"/>
              <a:t>billeddiagnostik</a:t>
            </a:r>
            <a:r>
              <a:rPr lang="en-GB" dirty="0"/>
              <a:t> </a:t>
            </a:r>
            <a:r>
              <a:rPr lang="en-GB" dirty="0" err="1" smtClean="0"/>
              <a:t>ikke</a:t>
            </a:r>
            <a:r>
              <a:rPr lang="en-GB" dirty="0" smtClean="0"/>
              <a:t> </a:t>
            </a:r>
            <a:r>
              <a:rPr lang="en-GB" dirty="0" err="1" smtClean="0"/>
              <a:t>nødvendig</a:t>
            </a:r>
            <a:endParaRPr lang="en-GB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MR scanning </a:t>
            </a:r>
            <a:r>
              <a:rPr lang="en-GB" dirty="0" err="1" smtClean="0"/>
              <a:t>anbefales</a:t>
            </a:r>
            <a:r>
              <a:rPr lang="en-GB" dirty="0" smtClean="0"/>
              <a:t> </a:t>
            </a:r>
            <a:r>
              <a:rPr lang="en-GB" dirty="0" err="1" smtClean="0"/>
              <a:t>ved</a:t>
            </a:r>
            <a:r>
              <a:rPr lang="en-GB" dirty="0" smtClean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 smtClean="0"/>
              <a:t>Atypiske</a:t>
            </a:r>
            <a:r>
              <a:rPr lang="en-GB" dirty="0" smtClean="0"/>
              <a:t> </a:t>
            </a:r>
            <a:r>
              <a:rPr lang="en-GB" dirty="0" err="1" smtClean="0"/>
              <a:t>tilfælde</a:t>
            </a:r>
            <a:endParaRPr lang="en-GB" dirty="0" smtClean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 smtClean="0"/>
              <a:t>Kronisk</a:t>
            </a:r>
            <a:r>
              <a:rPr lang="en-GB" dirty="0" smtClean="0"/>
              <a:t> Hortons </a:t>
            </a:r>
            <a:r>
              <a:rPr lang="en-GB" dirty="0" err="1"/>
              <a:t>h</a:t>
            </a:r>
            <a:r>
              <a:rPr lang="en-GB" dirty="0" err="1" smtClean="0"/>
              <a:t>ovedpine</a:t>
            </a:r>
            <a:endParaRPr lang="en-GB" dirty="0" smtClean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 smtClean="0"/>
              <a:t>Behandlingsrefraktær</a:t>
            </a:r>
            <a:r>
              <a:rPr lang="en-GB" dirty="0" smtClean="0"/>
              <a:t> Hortons </a:t>
            </a:r>
            <a:r>
              <a:rPr lang="en-GB" dirty="0" err="1"/>
              <a:t>h</a:t>
            </a:r>
            <a:r>
              <a:rPr lang="en-GB" dirty="0" err="1" smtClean="0"/>
              <a:t>ovedpine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  <p:pic>
        <p:nvPicPr>
          <p:cNvPr id="6" name="Billed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6" t="7568" r="34678" b="19367"/>
          <a:stretch/>
        </p:blipFill>
        <p:spPr bwMode="auto">
          <a:xfrm>
            <a:off x="5580112" y="1556792"/>
            <a:ext cx="3240360" cy="460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63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1619672" y="620687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 smtClean="0"/>
              <a:t>Hvordan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behandles</a:t>
            </a:r>
            <a:r>
              <a:rPr lang="en-GB" sz="2400" b="1" dirty="0" smtClean="0"/>
              <a:t> Hortons </a:t>
            </a:r>
            <a:r>
              <a:rPr lang="en-GB" sz="2400" b="1" dirty="0" err="1" smtClean="0"/>
              <a:t>hovedpine</a:t>
            </a:r>
            <a:r>
              <a:rPr lang="en-GB" sz="2400" b="1" dirty="0" smtClean="0"/>
              <a:t>?</a:t>
            </a:r>
            <a:endParaRPr lang="en-GB" sz="2400" b="1" dirty="0"/>
          </a:p>
        </p:txBody>
      </p:sp>
      <p:sp>
        <p:nvSpPr>
          <p:cNvPr id="3" name="Tekstboks 2"/>
          <p:cNvSpPr txBox="1"/>
          <p:nvPr/>
        </p:nvSpPr>
        <p:spPr>
          <a:xfrm>
            <a:off x="315844" y="1353850"/>
            <a:ext cx="66967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/>
              <a:t>Anfaldsbrydende</a:t>
            </a:r>
            <a:r>
              <a:rPr lang="en-GB" b="1" dirty="0" smtClean="0"/>
              <a:t> </a:t>
            </a:r>
            <a:r>
              <a:rPr lang="en-GB" b="1" dirty="0" err="1" smtClean="0"/>
              <a:t>behandling</a:t>
            </a:r>
            <a:endParaRPr lang="en-GB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Ilt</a:t>
            </a:r>
            <a:r>
              <a:rPr lang="en-GB" dirty="0" smtClean="0"/>
              <a:t> på </a:t>
            </a:r>
            <a:r>
              <a:rPr lang="en-GB" dirty="0" err="1" smtClean="0"/>
              <a:t>tætsluttende</a:t>
            </a:r>
            <a:r>
              <a:rPr lang="en-GB" dirty="0" smtClean="0"/>
              <a:t> </a:t>
            </a:r>
            <a:r>
              <a:rPr lang="en-GB" dirty="0" err="1" smtClean="0"/>
              <a:t>maske</a:t>
            </a:r>
            <a:r>
              <a:rPr lang="en-GB" dirty="0" smtClean="0"/>
              <a:t> med reservoir  12-15 L/min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Injektion</a:t>
            </a:r>
            <a:r>
              <a:rPr lang="en-GB" dirty="0" smtClean="0"/>
              <a:t> </a:t>
            </a:r>
            <a:r>
              <a:rPr lang="en-GB" dirty="0" err="1" smtClean="0"/>
              <a:t>imigran</a:t>
            </a:r>
            <a:r>
              <a:rPr lang="en-GB" dirty="0" smtClean="0"/>
              <a:t> 6mg sc.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Imigran</a:t>
            </a:r>
            <a:r>
              <a:rPr lang="en-GB" dirty="0" smtClean="0"/>
              <a:t> </a:t>
            </a:r>
            <a:r>
              <a:rPr lang="en-GB" dirty="0" err="1" smtClean="0"/>
              <a:t>næsespray</a:t>
            </a:r>
            <a:r>
              <a:rPr lang="en-GB" dirty="0" smtClean="0"/>
              <a:t> (</a:t>
            </a:r>
            <a:r>
              <a:rPr lang="en-GB" dirty="0" err="1" smtClean="0"/>
              <a:t>modsat</a:t>
            </a:r>
            <a:r>
              <a:rPr lang="en-GB" dirty="0" smtClean="0"/>
              <a:t> </a:t>
            </a:r>
            <a:r>
              <a:rPr lang="en-GB" dirty="0" err="1" smtClean="0"/>
              <a:t>anfaldssiden</a:t>
            </a:r>
            <a:r>
              <a:rPr lang="en-GB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 err="1" smtClean="0"/>
              <a:t>Forebyggende</a:t>
            </a:r>
            <a:r>
              <a:rPr lang="en-GB" b="1" dirty="0" smtClean="0"/>
              <a:t> </a:t>
            </a:r>
            <a:r>
              <a:rPr lang="en-GB" b="1" dirty="0" err="1" smtClean="0"/>
              <a:t>behandling</a:t>
            </a:r>
            <a:endParaRPr lang="en-GB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Verapamil</a:t>
            </a:r>
            <a:r>
              <a:rPr lang="en-GB" b="1" dirty="0" smtClean="0"/>
              <a:t> </a:t>
            </a:r>
            <a:r>
              <a:rPr lang="en-GB" dirty="0" smtClean="0"/>
              <a:t>240-480mg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døgnet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Lithiumkarbonat</a:t>
            </a:r>
            <a:r>
              <a:rPr lang="en-GB" dirty="0" smtClean="0"/>
              <a:t>, </a:t>
            </a:r>
            <a:r>
              <a:rPr lang="en-GB" dirty="0" err="1" smtClean="0"/>
              <a:t>dosis</a:t>
            </a:r>
            <a:r>
              <a:rPr lang="en-GB" dirty="0" smtClean="0"/>
              <a:t> </a:t>
            </a:r>
            <a:r>
              <a:rPr lang="en-GB" dirty="0" err="1" smtClean="0"/>
              <a:t>efter</a:t>
            </a:r>
            <a:r>
              <a:rPr lang="en-GB" dirty="0" smtClean="0"/>
              <a:t> </a:t>
            </a:r>
            <a:r>
              <a:rPr lang="en-GB" dirty="0" err="1" smtClean="0"/>
              <a:t>serumværdi</a:t>
            </a:r>
            <a:endParaRPr lang="en-GB" dirty="0" smtClean="0"/>
          </a:p>
          <a:p>
            <a:endParaRPr lang="en-GB" dirty="0"/>
          </a:p>
          <a:p>
            <a:r>
              <a:rPr lang="en-GB" b="1" dirty="0" err="1" smtClean="0"/>
              <a:t>Overgangsbehandling</a:t>
            </a:r>
            <a:endParaRPr lang="en-GB" b="1" dirty="0" smtClean="0"/>
          </a:p>
          <a:p>
            <a:r>
              <a:rPr lang="en-GB" dirty="0" err="1" smtClean="0"/>
              <a:t>Episodiske</a:t>
            </a:r>
            <a:r>
              <a:rPr lang="en-GB" dirty="0" smtClean="0"/>
              <a:t> </a:t>
            </a:r>
            <a:r>
              <a:rPr lang="en-GB" dirty="0" err="1" smtClean="0"/>
              <a:t>patienter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klynge</a:t>
            </a:r>
            <a:r>
              <a:rPr lang="en-GB" dirty="0" smtClean="0"/>
              <a:t>, </a:t>
            </a:r>
            <a:r>
              <a:rPr lang="en-GB" dirty="0" err="1" smtClean="0"/>
              <a:t>før</a:t>
            </a:r>
            <a:r>
              <a:rPr lang="en-GB" dirty="0" smtClean="0"/>
              <a:t> </a:t>
            </a:r>
            <a:r>
              <a:rPr lang="en-GB" dirty="0" err="1" smtClean="0"/>
              <a:t>effekt</a:t>
            </a:r>
            <a:r>
              <a:rPr lang="en-GB" dirty="0" smtClean="0"/>
              <a:t> </a:t>
            </a:r>
            <a:r>
              <a:rPr lang="en-GB" dirty="0" err="1" smtClean="0"/>
              <a:t>af</a:t>
            </a:r>
            <a:r>
              <a:rPr lang="en-GB" dirty="0" smtClean="0"/>
              <a:t> </a:t>
            </a:r>
            <a:r>
              <a:rPr lang="en-GB" dirty="0" err="1" smtClean="0"/>
              <a:t>forebyggende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behandling</a:t>
            </a:r>
            <a:r>
              <a:rPr lang="en-GB" dirty="0" smtClean="0"/>
              <a:t> </a:t>
            </a:r>
            <a:r>
              <a:rPr lang="en-GB" dirty="0" err="1" smtClean="0"/>
              <a:t>indtræder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Prednisolonkur</a:t>
            </a:r>
            <a:r>
              <a:rPr lang="en-GB" dirty="0" smtClean="0"/>
              <a:t> 75 mg x 1, </a:t>
            </a:r>
            <a:r>
              <a:rPr lang="en-GB" dirty="0" err="1" smtClean="0"/>
              <a:t>nedtraptning</a:t>
            </a:r>
            <a:r>
              <a:rPr lang="en-GB" dirty="0" smtClean="0"/>
              <a:t> 12,5 mg pr. dag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/>
              <a:t>G</a:t>
            </a:r>
            <a:r>
              <a:rPr lang="en-GB" dirty="0" smtClean="0"/>
              <a:t>reater </a:t>
            </a:r>
            <a:r>
              <a:rPr lang="en-GB" b="1" dirty="0" smtClean="0"/>
              <a:t>O</a:t>
            </a:r>
            <a:r>
              <a:rPr lang="en-GB" dirty="0" smtClean="0"/>
              <a:t>ccipital </a:t>
            </a:r>
            <a:r>
              <a:rPr lang="en-GB" b="1" dirty="0" smtClean="0"/>
              <a:t>N</a:t>
            </a:r>
            <a:r>
              <a:rPr lang="en-GB" dirty="0" smtClean="0"/>
              <a:t>erve (GON) </a:t>
            </a:r>
            <a:r>
              <a:rPr lang="en-GB" dirty="0" err="1" smtClean="0"/>
              <a:t>blokade</a:t>
            </a:r>
            <a:r>
              <a:rPr lang="en-GB" dirty="0" smtClean="0"/>
              <a:t> </a:t>
            </a:r>
          </a:p>
          <a:p>
            <a:endParaRPr lang="en-GB" b="1" dirty="0"/>
          </a:p>
        </p:txBody>
      </p:sp>
      <p:pic>
        <p:nvPicPr>
          <p:cNvPr id="12" name="Billede 11" descr="Skærmkli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852936"/>
            <a:ext cx="2915057" cy="2143424"/>
          </a:xfrm>
          <a:prstGeom prst="rect">
            <a:avLst/>
          </a:prstGeom>
        </p:spPr>
      </p:pic>
      <p:pic>
        <p:nvPicPr>
          <p:cNvPr id="13" name="Billede 1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" t="8566" r="35851" b="56090"/>
          <a:stretch/>
        </p:blipFill>
        <p:spPr bwMode="auto">
          <a:xfrm>
            <a:off x="5412805" y="1484478"/>
            <a:ext cx="3723428" cy="1505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kstboks 13"/>
          <p:cNvSpPr txBox="1"/>
          <p:nvPr/>
        </p:nvSpPr>
        <p:spPr>
          <a:xfrm>
            <a:off x="315844" y="5861851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Dansk </a:t>
            </a:r>
            <a:r>
              <a:rPr lang="en-GB" b="1" dirty="0" err="1" smtClean="0"/>
              <a:t>Behandlingsvejledning</a:t>
            </a:r>
            <a:r>
              <a:rPr lang="en-GB" dirty="0" smtClean="0"/>
              <a:t> </a:t>
            </a:r>
            <a:r>
              <a:rPr lang="en-GB" dirty="0" err="1" smtClean="0"/>
              <a:t>findes</a:t>
            </a:r>
            <a:r>
              <a:rPr lang="en-GB" dirty="0" smtClean="0"/>
              <a:t> på: http://neuro.dk/wordpress/wp-content/uploads/2012/10/DHS-Referenceprogram-2010-WEB.pdf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54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2267744" y="1124742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 smtClean="0"/>
              <a:t>Tak</a:t>
            </a:r>
            <a:r>
              <a:rPr lang="en-GB" sz="3200" b="1" dirty="0" smtClean="0"/>
              <a:t> for </a:t>
            </a:r>
            <a:r>
              <a:rPr lang="en-GB" sz="3200" b="1" dirty="0" err="1" smtClean="0"/>
              <a:t>opmærksomheden</a:t>
            </a:r>
            <a:endParaRPr lang="en-GB" sz="3200" b="1" dirty="0"/>
          </a:p>
        </p:txBody>
      </p:sp>
      <p:sp>
        <p:nvSpPr>
          <p:cNvPr id="3" name="Tekstboks 2"/>
          <p:cNvSpPr txBox="1"/>
          <p:nvPr/>
        </p:nvSpPr>
        <p:spPr>
          <a:xfrm>
            <a:off x="899592" y="2132856"/>
            <a:ext cx="6624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 smtClean="0"/>
              <a:t>Ved spørgsmål kan I kontakte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 smtClean="0"/>
              <a:t>Dansk Hovedpinecenter: </a:t>
            </a:r>
            <a:r>
              <a:rPr lang="da-DK" dirty="0" smtClean="0">
                <a:hlinkClick r:id="rId3"/>
              </a:rPr>
              <a:t>www.danskhovedpinecenter.dk</a:t>
            </a:r>
            <a:r>
              <a:rPr lang="da-DK" dirty="0" smtClean="0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 smtClean="0"/>
              <a:t>Horton Foreningen –Danmarks patientforening for hovedpineramte:  </a:t>
            </a:r>
            <a:r>
              <a:rPr lang="da-DK" dirty="0" smtClean="0">
                <a:hlinkClick r:id="rId4"/>
              </a:rPr>
              <a:t>www.jegharhovedpine.dk</a:t>
            </a:r>
            <a:endParaRPr lang="da-DK" dirty="0" smtClean="0"/>
          </a:p>
          <a:p>
            <a:endParaRPr lang="da-DK" dirty="0" smtClean="0"/>
          </a:p>
          <a:p>
            <a:endParaRPr lang="en-GB" dirty="0"/>
          </a:p>
        </p:txBody>
      </p:sp>
      <p:grpSp>
        <p:nvGrpSpPr>
          <p:cNvPr id="5" name="Gruppe 4"/>
          <p:cNvGrpSpPr/>
          <p:nvPr/>
        </p:nvGrpSpPr>
        <p:grpSpPr>
          <a:xfrm>
            <a:off x="988648" y="4653136"/>
            <a:ext cx="3999309" cy="954107"/>
            <a:chOff x="428675" y="5541344"/>
            <a:chExt cx="3999309" cy="954107"/>
          </a:xfrm>
        </p:grpSpPr>
        <p:pic>
          <p:nvPicPr>
            <p:cNvPr id="6" name="Billede 5" descr="Untitled-3.psd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75" y="5930543"/>
              <a:ext cx="542925" cy="503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kstboks 6"/>
            <p:cNvSpPr txBox="1"/>
            <p:nvPr/>
          </p:nvSpPr>
          <p:spPr>
            <a:xfrm>
              <a:off x="971600" y="5541344"/>
              <a:ext cx="345638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da-DK" dirty="0" smtClean="0"/>
            </a:p>
            <a:p>
              <a:endParaRPr lang="da-DK" dirty="0"/>
            </a:p>
            <a:p>
              <a:r>
                <a:rPr lang="da-DK" sz="2000" b="1" dirty="0" smtClean="0"/>
                <a:t>Dansk Hovedpinecenter</a:t>
              </a:r>
              <a:endParaRPr lang="da-DK" sz="2000" b="1" dirty="0"/>
            </a:p>
          </p:txBody>
        </p:sp>
      </p:grpSp>
      <p:pic>
        <p:nvPicPr>
          <p:cNvPr id="8" name="Billede 7" descr="Skærmklip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42" y="4176349"/>
            <a:ext cx="1604586" cy="143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76569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illedobjekt" ma:contentTypeID="0x0101009148F5A04DDD49CBA7127AADA5FB792B00AADE34325A8B49CDA8BB4DB53328F2140055ADE91D1A508C4B9639EC5AE53CD465" ma:contentTypeVersion="10" ma:contentTypeDescription="Overfør et billede." ma:contentTypeScope="" ma:versionID="3718aa31d2634d548f58e654030cffab">
  <xsd:schema xmlns:xsd="http://www.w3.org/2001/XMLSchema" xmlns:xs="http://www.w3.org/2001/XMLSchema" xmlns:p="http://schemas.microsoft.com/office/2006/metadata/properties" xmlns:ns1="http://schemas.microsoft.com/sharepoint/v3" xmlns:ns2="E5661BED-BE1C-40AE-A2C2-B85CACA909AC" xmlns:ns3="http://schemas.microsoft.com/sharepoint/v3/fields" xmlns:ns4="05e94842-7e9a-43d3-a023-a5f04f032842" xmlns:ns5="e5661bed-be1c-40ae-a2c2-b85caca909ac" targetNamespace="http://schemas.microsoft.com/office/2006/metadata/properties" ma:root="true" ma:fieldsID="eb7a1730e54746c185853aa2b2c2f715" ns1:_="" ns2:_="" ns3:_="" ns4:_="" ns5:_="">
    <xsd:import namespace="http://schemas.microsoft.com/sharepoint/v3"/>
    <xsd:import namespace="E5661BED-BE1C-40AE-A2C2-B85CACA909AC"/>
    <xsd:import namespace="http://schemas.microsoft.com/sharepoint/v3/fields"/>
    <xsd:import namespace="05e94842-7e9a-43d3-a023-a5f04f032842"/>
    <xsd:import namespace="e5661bed-be1c-40ae-a2c2-b85caca909ac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b299c646e582482fb9ed797643e81c70" minOccurs="0"/>
                <xsd:element ref="ns4:TaxCatchAll" minOccurs="0"/>
                <xsd:element ref="ns4:TaxCatchAllLabel" minOccurs="0"/>
                <xsd:element ref="ns4:j41a025d9000464ea9cf6db962ba6d3c" minOccurs="0"/>
                <xsd:element ref="ns4:l685540e4eb74f43a6beafdd4ed810f7" minOccurs="0"/>
                <xsd:element ref="ns4:kd04942c31444c239314eebd2f4f6777" minOccurs="0"/>
                <xsd:element ref="ns5:RightsOfUse2"/>
                <xsd:element ref="ns4:_dlc_DocId" minOccurs="0"/>
                <xsd:element ref="ns4:_dlc_DocIdUrl" minOccurs="0"/>
                <xsd:element ref="ns4:_dlc_DocIdPersistId" minOccurs="0"/>
                <xsd:element ref="ns1:PublishingStartDate" minOccurs="0"/>
                <xsd:element ref="ns1:PublishingExpirationDate" minOccurs="0"/>
                <xsd:element ref="ns4:Samtykkenummer" minOccurs="0"/>
                <xsd:element ref="ns4:Samtykkenummer_x0020__x0028_EKSTRA_x0020_FELT_x0029_" minOccurs="0"/>
                <xsd:element ref="ns4:Sidst_x0020_opdateret" minOccurs="0"/>
                <xsd:element ref="ns4:Dokumenttype" minOccurs="0"/>
                <xsd:element ref="ns4:Yderligere_x0020_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-sti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-filtype" ma:hidden="true" ma:internalName="HTML_x0020_File_x0020_Type" ma:readOnly="true">
      <xsd:simpleType>
        <xsd:restriction base="dms:Text"/>
      </xsd:simpleType>
    </xsd:element>
    <xsd:element name="FSObjType" ma:index="11" nillable="true" ma:displayName="Elementtype" ma:hidden="true" ma:list="Docs" ma:internalName="FSObjType" ma:readOnly="true" ma:showField="FSType">
      <xsd:simpleType>
        <xsd:restriction base="dms:Lookup"/>
      </xsd:simpleType>
    </xsd:element>
    <xsd:element name="PublishingStartDate" ma:index="41" nillable="true" ma:displayName="Startdato for planlægning" ma:description="" ma:hidden="true" ma:internalName="PublishingStartDate">
      <xsd:simpleType>
        <xsd:restriction base="dms:Unknown"/>
      </xsd:simpleType>
    </xsd:element>
    <xsd:element name="PublishingExpirationDate" ma:index="42" nillable="true" ma:displayName="Slutdato for planlægning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61BED-BE1C-40AE-A2C2-B85CACA909AC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Miniature finde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Eksempel finde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Bredde" ma:internalName="ImageWidth" ma:readOnly="true">
      <xsd:simpleType>
        <xsd:restriction base="dms:Unknown"/>
      </xsd:simpleType>
    </xsd:element>
    <xsd:element name="ImageHeight" ma:index="22" nillable="true" ma:displayName="Højde" ma:internalName="ImageHeight" ma:readOnly="true">
      <xsd:simpleType>
        <xsd:restriction base="dms:Unknown"/>
      </xsd:simpleType>
    </xsd:element>
    <xsd:element name="ImageCreateDate" ma:index="25" nillable="true" ma:displayName="Den dato, billedet blev taget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e94842-7e9a-43d3-a023-a5f04f032842" elementFormDefault="qualified">
    <xsd:import namespace="http://schemas.microsoft.com/office/2006/documentManagement/types"/>
    <xsd:import namespace="http://schemas.microsoft.com/office/infopath/2007/PartnerControls"/>
    <xsd:element name="b299c646e582482fb9ed797643e81c70" ma:index="27" nillable="true" ma:taxonomy="true" ma:internalName="b299c646e582482fb9ed797643e81c70" ma:taxonomyFieldName="taggedtags" ma:displayName="Emneord" ma:readOnly="false" ma:fieldId="{b299c646-e582-482f-b9ed-797643e81c70}" ma:taxonomyMulti="true" ma:sspId="b335dc01-0bcb-4bbd-8ab2-2c7581a3c65b" ma:termSetId="d9ed31b2-1a12-4439-8d9a-3a6454bf9bc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28" nillable="true" ma:displayName="Taxonomy Catch All Column" ma:description="" ma:hidden="true" ma:list="{267e6105-1189-44f4-92ce-e65ff7f42478}" ma:internalName="TaxCatchAll" ma:showField="CatchAllData" ma:web="05e94842-7e9a-43d3-a023-a5f04f0328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9" nillable="true" ma:displayName="Taxonomy Catch All Column1" ma:description="" ma:hidden="true" ma:list="{267e6105-1189-44f4-92ce-e65ff7f42478}" ma:internalName="TaxCatchAllLabel" ma:readOnly="true" ma:showField="CatchAllDataLabel" ma:web="05e94842-7e9a-43d3-a023-a5f04f0328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1a025d9000464ea9cf6db962ba6d3c" ma:index="31" nillable="true" ma:taxonomy="true" ma:internalName="j41a025d9000464ea9cf6db962ba6d3c" ma:taxonomyFieldName="division" ma:displayName="Virksomhed" ma:readOnly="false" ma:fieldId="{341a025d-9000-464e-a9cf-6db962ba6d3c}" ma:sspId="b335dc01-0bcb-4bbd-8ab2-2c7581a3c65b" ma:termSetId="21ff0452-a813-4667-834b-2b1a3f341dd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l685540e4eb74f43a6beafdd4ed810f7" ma:index="33" nillable="true" ma:taxonomy="true" ma:internalName="l685540e4eb74f43a6beafdd4ed810f7" ma:taxonomyFieldName="unit" ma:displayName="Enhed" ma:readOnly="false" ma:fieldId="{5685540e-4eb7-4f43-a6be-afdd4ed810f7}" ma:sspId="b335dc01-0bcb-4bbd-8ab2-2c7581a3c65b" ma:termSetId="b8e18aba-abaa-48d4-b0c3-8c4aae54e1fc" ma:anchorId="b325f6cf-19cb-4151-83ec-282b1c731b70" ma:open="true" ma:isKeyword="false">
      <xsd:complexType>
        <xsd:sequence>
          <xsd:element ref="pc:Terms" minOccurs="0" maxOccurs="1"/>
        </xsd:sequence>
      </xsd:complexType>
    </xsd:element>
    <xsd:element name="kd04942c31444c239314eebd2f4f6777" ma:index="35" nillable="true" ma:taxonomy="true" ma:internalName="kd04942c31444c239314eebd2f4f6777" ma:taxonomyFieldName="area" ma:displayName="Område" ma:readOnly="false" ma:fieldId="{4d04942c-3144-4c23-9314-eebd2f4f6777}" ma:taxonomyMulti="true" ma:sspId="b335dc01-0bcb-4bbd-8ab2-2c7581a3c65b" ma:termSetId="c95f82c9-c629-4d4b-8095-26e8a08b227b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_dlc_DocId" ma:index="38" nillable="true" ma:displayName="Værdi for dokument-id" ma:description="Værdien af det dokument-id, der er tildelt dette element." ma:internalName="_dlc_DocId" ma:readOnly="true">
      <xsd:simpleType>
        <xsd:restriction base="dms:Text"/>
      </xsd:simpleType>
    </xsd:element>
    <xsd:element name="_dlc_DocIdUrl" ma:index="39" nillable="true" ma:displayName="Dokument-id" ma:description="Permanent link til dette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amtykkenummer" ma:index="43" nillable="true" ma:displayName="Samtykkenummer" ma:description="Her skrives det syv cifrede dokumentnummer samtykket har i Workzone, Hvis der er flere numre tilknyttet til billedet adskilles de med semikolon. &#10;Hvis der er tale om et situationsbillede - skrives &quot;Situationsbillede&quot;. &#10;Hvis der er tale om et billede fra Colourbox - skrives &quot;Colourbox&quot;.&#10;OBS: Der er plads til 31 samtykkenumre i feltet (inkl. semikolon)." ma:internalName="Samtykkenummer">
      <xsd:simpleType>
        <xsd:restriction base="dms:Note">
          <xsd:maxLength value="255"/>
        </xsd:restriction>
      </xsd:simpleType>
    </xsd:element>
    <xsd:element name="Samtykkenummer_x0020__x0028_EKSTRA_x0020_FELT_x0029_" ma:index="44" nillable="true" ma:displayName="Samtykkenummer (EKSTRA FELT)" ma:description="Brug kun dette felt, hvis der skal sættes flere end 31 samtykkenumre på et dokument eller billede.&#10;OBS: Der er plads til 31 samtykkenumre i feltet (inkl. semikolon)." ma:internalName="Samtykkenummer_x0020__x0028_EKSTRA_x0020_FELT_x0029_">
      <xsd:simpleType>
        <xsd:restriction base="dms:Note">
          <xsd:maxLength value="255"/>
        </xsd:restriction>
      </xsd:simpleType>
    </xsd:element>
    <xsd:element name="Sidst_x0020_opdateret" ma:index="45" nillable="true" ma:displayName="Sidst opdateret" ma:format="DateOnly" ma:internalName="Sidst_x0020_opdateret">
      <xsd:simpleType>
        <xsd:restriction base="dms:DateTime"/>
      </xsd:simpleType>
    </xsd:element>
    <xsd:element name="Dokumenttype" ma:index="46" nillable="true" ma:displayName="Dokumenttype" ma:format="Dropdown" ma:internalName="Dokumenttype">
      <xsd:simpleType>
        <xsd:restriction base="dms:Choice">
          <xsd:enumeration value="Vejledning"/>
          <xsd:enumeration value="Formular"/>
          <xsd:enumeration value="Præsentation"/>
          <xsd:enumeration value="Andet"/>
        </xsd:restriction>
      </xsd:simpleType>
    </xsd:element>
    <xsd:element name="Yderligere_x0020_information" ma:index="47" nillable="true" ma:displayName="Yderligere information" ma:internalName="Yderligere_x0020_informa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61bed-be1c-40ae-a2c2-b85caca909ac" elementFormDefault="qualified">
    <xsd:import namespace="http://schemas.microsoft.com/office/2006/documentManagement/types"/>
    <xsd:import namespace="http://schemas.microsoft.com/office/infopath/2007/PartnerControls"/>
    <xsd:element name="RightsOfUse2" ma:index="37" ma:displayName="Brugsret" ma:default="Fri afbenyttelse" ma:internalName="RightsOfUse2" ma:readOnly="false">
      <xsd:simpleType>
        <xsd:union memberTypes="dms:Text">
          <xsd:simpleType>
            <xsd:restriction base="dms:Choice">
              <xsd:enumeration value="Fri afbenyttelse"/>
              <xsd:enumeration value="Kun intranet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Forfatter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 ma:index="23" ma:displayName="Kommentarer"/>
        <xsd:element name="keywords" minOccurs="0" maxOccurs="1" type="xsd:string" ma:index="14" ma:displayName="Nøgleord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E5661BED-BE1C-40AE-A2C2-B85CACA909AC" xsi:nil="true"/>
    <b299c646e582482fb9ed797643e81c70 xmlns="05e94842-7e9a-43d3-a023-a5f04f032842">
      <Terms xmlns="http://schemas.microsoft.com/office/infopath/2007/PartnerControls"/>
    </b299c646e582482fb9ed797643e81c70>
    <j41a025d9000464ea9cf6db962ba6d3c xmlns="05e94842-7e9a-43d3-a023-a5f04f032842">
      <Terms xmlns="http://schemas.microsoft.com/office/infopath/2007/PartnerControls"/>
    </j41a025d9000464ea9cf6db962ba6d3c>
    <kd04942c31444c239314eebd2f4f6777 xmlns="05e94842-7e9a-43d3-a023-a5f04f032842">
      <Terms xmlns="http://schemas.microsoft.com/office/infopath/2007/PartnerControls"/>
    </kd04942c31444c239314eebd2f4f6777>
    <l685540e4eb74f43a6beafdd4ed810f7 xmlns="05e94842-7e9a-43d3-a023-a5f04f032842">
      <Terms xmlns="http://schemas.microsoft.com/office/infopath/2007/PartnerControls"/>
    </l685540e4eb74f43a6beafdd4ed810f7>
    <PublishingExpirationDate xmlns="http://schemas.microsoft.com/sharepoint/v3" xsi:nil="true"/>
    <PublishingStartDate xmlns="http://schemas.microsoft.com/sharepoint/v3" xsi:nil="true"/>
    <RightsOfUse2 xmlns="e5661bed-be1c-40ae-a2c2-b85caca909ac">Fri afbenyttelse</RightsOfUse2>
    <wic_System_Copyright xmlns="http://schemas.microsoft.com/sharepoint/v3/fields" xsi:nil="true"/>
    <TaxCatchAll xmlns="05e94842-7e9a-43d3-a023-a5f04f032842"/>
    <_dlc_DocId xmlns="05e94842-7e9a-43d3-a023-a5f04f032842">HRIGSHOS-279632440-3</_dlc_DocId>
    <_dlc_DocIdUrl xmlns="05e94842-7e9a-43d3-a023-a5f04f032842">
      <Url>https://www.rigshospitalet.dk/afdelinger-og-klinikker/neuro/hjerne-og-nervesygdomme/dansk-hovedpinecenter/for-fagfolk/_layouts/15/DocIdRedir.aspx?ID=HRIGSHOS-279632440-3</Url>
      <Description>HRIGSHOS-279632440-3</Description>
    </_dlc_DocIdUrl>
    <Samtykkenummer xmlns="05e94842-7e9a-43d3-a023-a5f04f032842" xsi:nil="true"/>
    <Samtykkenummer_x0020__x0028_EKSTRA_x0020_FELT_x0029_ xmlns="05e94842-7e9a-43d3-a023-a5f04f032842" xsi:nil="true"/>
    <Dokumenttype xmlns="05e94842-7e9a-43d3-a023-a5f04f032842" xsi:nil="true"/>
    <Yderligere_x0020_information xmlns="05e94842-7e9a-43d3-a023-a5f04f032842" xsi:nil="true"/>
    <Sidst_x0020_opdateret xmlns="05e94842-7e9a-43d3-a023-a5f04f032842" xsi:nil="true"/>
  </documentManagement>
</p:properties>
</file>

<file path=customXml/itemProps1.xml><?xml version="1.0" encoding="utf-8"?>
<ds:datastoreItem xmlns:ds="http://schemas.openxmlformats.org/officeDocument/2006/customXml" ds:itemID="{C0BCE133-3768-4EF8-B918-370BF68DC4CD}"/>
</file>

<file path=customXml/itemProps2.xml><?xml version="1.0" encoding="utf-8"?>
<ds:datastoreItem xmlns:ds="http://schemas.openxmlformats.org/officeDocument/2006/customXml" ds:itemID="{35DFF455-9C21-45E1-AD4A-12208301DC1E}"/>
</file>

<file path=customXml/itemProps3.xml><?xml version="1.0" encoding="utf-8"?>
<ds:datastoreItem xmlns:ds="http://schemas.openxmlformats.org/officeDocument/2006/customXml" ds:itemID="{BADADB90-0C84-412A-AC28-0883D342DFD9}"/>
</file>

<file path=customXml/itemProps4.xml><?xml version="1.0" encoding="utf-8"?>
<ds:datastoreItem xmlns:ds="http://schemas.openxmlformats.org/officeDocument/2006/customXml" ds:itemID="{645624D4-E171-460C-A534-979D516BB266}"/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361</Words>
  <Application>Microsoft Office PowerPoint</Application>
  <PresentationFormat>Skærmshow (4:3)</PresentationFormat>
  <Paragraphs>65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7</vt:i4>
      </vt:variant>
    </vt:vector>
  </HeadingPairs>
  <TitlesOfParts>
    <vt:vector size="8" baseType="lpstr">
      <vt:lpstr>Kontortema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Region Hovedstaden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Agneta Henriette Snoer</dc:creator>
  <cp:keywords/>
  <dc:description/>
  <cp:lastModifiedBy>Mette Bisgaard</cp:lastModifiedBy>
  <cp:revision>21</cp:revision>
  <dcterms:created xsi:type="dcterms:W3CDTF">2017-10-31T08:16:28Z</dcterms:created>
  <dcterms:modified xsi:type="dcterms:W3CDTF">2017-12-12T12:41:42Z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0x0101009148F5A04DDD49CBA7127AADA5FB792B00AADE34325A8B49CDA8BB4DB53328F2140055ADE91D1A508C4B9639EC5AE53CD465</vt:lpwstr>
  </property>
  <property fmtid="{D5CDD505-2E9C-101B-9397-08002B2CF9AE}" pid="3" name="_dlc_DocIdItemGuid">
    <vt:lpwstr>361509d4-4d69-451b-a244-50069b638dc2</vt:lpwstr>
  </property>
  <property fmtid="{D5CDD505-2E9C-101B-9397-08002B2CF9AE}" pid="5" name="taggedtags">
    <vt:lpwstr/>
  </property>
  <property fmtid="{D5CDD505-2E9C-101B-9397-08002B2CF9AE}" pid="6" name="division">
    <vt:lpwstr/>
  </property>
  <property fmtid="{D5CDD505-2E9C-101B-9397-08002B2CF9AE}" pid="7" name="area">
    <vt:lpwstr/>
  </property>
  <property fmtid="{D5CDD505-2E9C-101B-9397-08002B2CF9AE}" pid="8" name="unit">
    <vt:lpwstr/>
  </property>
</Properties>
</file>