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s/slide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11.xml" ContentType="application/vnd.openxmlformats-officedocument.presentationml.slide+xml"/>
  <Override PartName="/ppt/slides/slide15.xml" ContentType="application/vnd.openxmlformats-officedocument.presentationml.slide+xml"/>
  <Override PartName="/ppt/slides/slide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10.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6.xml" ContentType="application/vnd.openxmlformats-officedocument.presentationml.slide+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notesSlides/notesSlide17.xml" ContentType="application/vnd.openxmlformats-officedocument.presentationml.notesSlide+xml"/>
  <Override PartName="/ppt/notesSlides/notesSlide13.xml" ContentType="application/vnd.openxmlformats-officedocument.presentationml.notesSlide+xml"/>
  <Override PartName="/ppt/slideMasters/slideMaster1.xml" ContentType="application/vnd.openxmlformats-officedocument.presentationml.slideMaster+xml"/>
  <Override PartName="/ppt/notesSlides/notesSlide20.xml" ContentType="application/vnd.openxmlformats-officedocument.presentationml.notesSlide+xml"/>
  <Override PartName="/ppt/notesSlides/notesSlide19.xml" ContentType="application/vnd.openxmlformats-officedocument.presentationml.notesSlide+xml"/>
  <Override PartName="/ppt/notesSlides/notesSlide18.xml" ContentType="application/vnd.openxmlformats-officedocument.presentationml.notesSlide+xml"/>
  <Override PartName="/ppt/notesSlides/notesSlide16.xml" ContentType="application/vnd.openxmlformats-officedocument.presentationml.notesSlide+xml"/>
  <Override PartName="/ppt/notesSlides/notesSlide12.xml" ContentType="application/vnd.openxmlformats-officedocument.presentationml.notes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notesSlides/notesSlide3.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4.xml" ContentType="application/vnd.openxmlformats-officedocument.presentationml.notesSlide+xml"/>
  <Override PartName="/ppt/notesSlides/notesSlide2.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256" r:id="rId2"/>
    <p:sldId id="288" r:id="rId3"/>
    <p:sldId id="271" r:id="rId4"/>
    <p:sldId id="298" r:id="rId5"/>
    <p:sldId id="299" r:id="rId6"/>
    <p:sldId id="289" r:id="rId7"/>
    <p:sldId id="292" r:id="rId8"/>
    <p:sldId id="283" r:id="rId9"/>
    <p:sldId id="290" r:id="rId10"/>
    <p:sldId id="302" r:id="rId11"/>
    <p:sldId id="296" r:id="rId12"/>
    <p:sldId id="286" r:id="rId13"/>
    <p:sldId id="285" r:id="rId14"/>
    <p:sldId id="293" r:id="rId15"/>
    <p:sldId id="279" r:id="rId16"/>
    <p:sldId id="300" r:id="rId17"/>
    <p:sldId id="282" r:id="rId18"/>
    <p:sldId id="295" r:id="rId19"/>
    <p:sldId id="294" r:id="rId20"/>
    <p:sldId id="297" r:id="rId21"/>
  </p:sldIdLst>
  <p:sldSz cx="9144000" cy="6858000" type="screen4x3"/>
  <p:notesSz cx="6797675" cy="9926638"/>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ette Bisgaard" initials="MB" lastIdx="7"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66FF"/>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2362" autoAdjust="0"/>
  </p:normalViewPr>
  <p:slideViewPr>
    <p:cSldViewPr>
      <p:cViewPr>
        <p:scale>
          <a:sx n="94" d="100"/>
          <a:sy n="94" d="100"/>
        </p:scale>
        <p:origin x="-1440" y="4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32" Type="http://schemas.openxmlformats.org/officeDocument/2006/relationships/customXml" Target="../customXml/item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heme" Target="theme/theme1.xml"/><Relationship Id="rId30" Type="http://schemas.openxmlformats.org/officeDocument/2006/relationships/customXml" Target="../customXml/item2.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image" Target="../media/image1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581E570D-A741-4F2E-B1F5-41D6B765591A}" type="datetimeFigureOut">
              <a:rPr lang="da-DK" smtClean="0"/>
              <a:t>12-12-2017</a:t>
            </a:fld>
            <a:endParaRPr lang="da-DK"/>
          </a:p>
        </p:txBody>
      </p:sp>
      <p:sp>
        <p:nvSpPr>
          <p:cNvPr id="4" name="Pladsholder til sidefod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da-DK"/>
          </a:p>
        </p:txBody>
      </p:sp>
      <p:sp>
        <p:nvSpPr>
          <p:cNvPr id="5" name="Pladsholder til diasnumm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3E9AEC40-B981-4785-BDA2-690E6E5F54D1}" type="slidenum">
              <a:rPr lang="da-DK" smtClean="0"/>
              <a:t>‹nr.›</a:t>
            </a:fld>
            <a:endParaRPr lang="da-DK"/>
          </a:p>
        </p:txBody>
      </p:sp>
    </p:spTree>
    <p:extLst>
      <p:ext uri="{BB962C8B-B14F-4D97-AF65-F5344CB8AC3E}">
        <p14:creationId xmlns:p14="http://schemas.microsoft.com/office/powerpoint/2010/main" val="19525335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CD1C68E8-EAC1-41CD-BBA9-23A9015FCD1D}" type="datetimeFigureOut">
              <a:rPr lang="da-DK" smtClean="0"/>
              <a:t>12-12-2017</a:t>
            </a:fld>
            <a:endParaRPr lang="da-DK"/>
          </a:p>
        </p:txBody>
      </p:sp>
      <p:sp>
        <p:nvSpPr>
          <p:cNvPr id="4" name="Pladsholder til diasbillede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6" name="Pladsholder til sidefod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da-DK"/>
          </a:p>
        </p:txBody>
      </p:sp>
      <p:sp>
        <p:nvSpPr>
          <p:cNvPr id="7" name="Pladsholder til diasnumm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211F08D4-6C2B-4EA3-AC8F-0583D4509912}" type="slidenum">
              <a:rPr lang="da-DK" smtClean="0"/>
              <a:t>‹nr.›</a:t>
            </a:fld>
            <a:endParaRPr lang="da-DK"/>
          </a:p>
        </p:txBody>
      </p:sp>
    </p:spTree>
    <p:extLst>
      <p:ext uri="{BB962C8B-B14F-4D97-AF65-F5344CB8AC3E}">
        <p14:creationId xmlns:p14="http://schemas.microsoft.com/office/powerpoint/2010/main" val="27460960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800" dirty="0" smtClean="0"/>
              <a:t>Formålet</a:t>
            </a:r>
            <a:r>
              <a:rPr lang="da-DK" sz="1800" baseline="0" dirty="0" smtClean="0"/>
              <a:t> med denne præsentation er at klæde apoteket på til at kunne rådgive borgere, der muligvis lider af medicinoverforbrugshovedpine. Derfor vil I her blive præsenteret for, hvad medicinoverforbrugshovedpine er; hvor udbredt det er i Danmark; hvad behandlingen er; hvad I kan gøre og hvad man skal være opmærksom på. </a:t>
            </a:r>
          </a:p>
          <a:p>
            <a:r>
              <a:rPr lang="da-DK" sz="1800" baseline="0" dirty="0" smtClean="0"/>
              <a:t>Undervisningsmaterialet er udarbejdet af Dansk Hovedpinecenter, Rigshospitalet-Glostrup.</a:t>
            </a:r>
            <a:endParaRPr lang="da-DK" sz="1800" dirty="0"/>
          </a:p>
        </p:txBody>
      </p:sp>
      <p:sp>
        <p:nvSpPr>
          <p:cNvPr id="4" name="Pladsholder til diasnummer 3"/>
          <p:cNvSpPr>
            <a:spLocks noGrp="1"/>
          </p:cNvSpPr>
          <p:nvPr>
            <p:ph type="sldNum" sz="quarter" idx="10"/>
          </p:nvPr>
        </p:nvSpPr>
        <p:spPr/>
        <p:txBody>
          <a:bodyPr/>
          <a:lstStyle/>
          <a:p>
            <a:fld id="{211F08D4-6C2B-4EA3-AC8F-0583D4509912}" type="slidenum">
              <a:rPr lang="da-DK" smtClean="0"/>
              <a:t>1</a:t>
            </a:fld>
            <a:endParaRPr lang="da-DK"/>
          </a:p>
        </p:txBody>
      </p:sp>
    </p:spTree>
    <p:extLst>
      <p:ext uri="{BB962C8B-B14F-4D97-AF65-F5344CB8AC3E}">
        <p14:creationId xmlns:p14="http://schemas.microsoft.com/office/powerpoint/2010/main" val="27211949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indent="0">
              <a:buFont typeface="Arial" panose="020B0604020202020204" pitchFamily="34" charset="0"/>
              <a:buNone/>
            </a:pPr>
            <a:r>
              <a:rPr lang="da-DK" baseline="0" dirty="0" smtClean="0"/>
              <a:t>Svære problemstillinger opstår ofte, når borgere har andre smerter og behov for længerevarende daglig behandling med smertestillende medicin. Eksemplerne er med udgangspunkt i </a:t>
            </a:r>
            <a:r>
              <a:rPr lang="da-DK" baseline="0" dirty="0" err="1" smtClean="0"/>
              <a:t>gigt-patienter</a:t>
            </a:r>
            <a:r>
              <a:rPr lang="da-DK" baseline="0" dirty="0" smtClean="0"/>
              <a:t>, men kunne også være ved kroniske rygsmerter eller anden længerevarende smerteproblematik. </a:t>
            </a:r>
          </a:p>
          <a:p>
            <a:pPr marL="0" indent="0">
              <a:buFont typeface="Arial" panose="020B0604020202020204" pitchFamily="34" charset="0"/>
              <a:buNone/>
            </a:pPr>
            <a:endParaRPr lang="da-DK" baseline="0" dirty="0" smtClean="0"/>
          </a:p>
          <a:p>
            <a:pPr marL="171450" indent="-171450">
              <a:buFont typeface="Arial" panose="020B0604020202020204" pitchFamily="34" charset="0"/>
              <a:buChar char="•"/>
            </a:pPr>
            <a:r>
              <a:rPr lang="da-DK" baseline="0" dirty="0" smtClean="0"/>
              <a:t>Eksempel 1: Her er risiko for MOH meget lille, og der skal ikke ændres i behandlingen med smertestillende. </a:t>
            </a:r>
          </a:p>
          <a:p>
            <a:pPr marL="0" indent="0">
              <a:buFont typeface="Arial" panose="020B0604020202020204" pitchFamily="34" charset="0"/>
              <a:buNone/>
            </a:pPr>
            <a:endParaRPr lang="da-DK" baseline="0" dirty="0" smtClean="0"/>
          </a:p>
          <a:p>
            <a:pPr marL="171450" indent="-171450">
              <a:buFont typeface="Arial" panose="020B0604020202020204" pitchFamily="34" charset="0"/>
              <a:buChar char="•"/>
            </a:pPr>
            <a:r>
              <a:rPr lang="da-DK" baseline="0" dirty="0" smtClean="0"/>
              <a:t>Eksempel 2: Her vurderes risiko for udvikling af MOH ligeledes meget lille. Hvis der alligevel skulle tilkomme hovedpine, vil det ofte opstå inden for de første par måneder. Her anbefales det at kontakte sin egen læge inden for relativ kort tid.</a:t>
            </a:r>
          </a:p>
          <a:p>
            <a:pPr marL="0" indent="0">
              <a:buFont typeface="Arial" panose="020B0604020202020204" pitchFamily="34" charset="0"/>
              <a:buNone/>
            </a:pPr>
            <a:endParaRPr lang="da-DK" baseline="0" dirty="0" smtClean="0"/>
          </a:p>
          <a:p>
            <a:pPr marL="171450" indent="-171450">
              <a:buFont typeface="Arial" panose="020B0604020202020204" pitchFamily="34" charset="0"/>
              <a:buChar char="•"/>
            </a:pPr>
            <a:r>
              <a:rPr lang="da-DK" baseline="0" dirty="0" smtClean="0"/>
              <a:t>Eksempel 3: Dette er en svær situation, som kræver en god dialog med sin egen læge – og måske også specialister -  med henblik på andre behandlingsmetoder. </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a-DK" baseline="0" dirty="0" smtClean="0"/>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a-DK" baseline="0" dirty="0" smtClean="0"/>
              <a:t>Samlet set, skal det understreges, at hvis man IKKE lider af hyppig hovedpine, er der meget lille risiko for at udvikle MOH trods dagligt indtag af smertestillende for anden smerte. Ligeledes skal borgere, der allerede er velbehandlet med smertestillende og som IKKE lider af hovedpine, fortsætte deres smertestillende behandling.</a:t>
            </a:r>
            <a:endParaRPr lang="da-DK" dirty="0" smtClean="0"/>
          </a:p>
          <a:p>
            <a:pPr marL="0" indent="0">
              <a:buFont typeface="Arial" panose="020B0604020202020204" pitchFamily="34" charset="0"/>
              <a:buNone/>
            </a:pPr>
            <a:endParaRPr lang="da-DK" baseline="0" dirty="0" smtClean="0"/>
          </a:p>
        </p:txBody>
      </p:sp>
      <p:sp>
        <p:nvSpPr>
          <p:cNvPr id="4" name="Pladsholder til diasnummer 3"/>
          <p:cNvSpPr>
            <a:spLocks noGrp="1"/>
          </p:cNvSpPr>
          <p:nvPr>
            <p:ph type="sldNum" sz="quarter" idx="10"/>
          </p:nvPr>
        </p:nvSpPr>
        <p:spPr/>
        <p:txBody>
          <a:bodyPr/>
          <a:lstStyle/>
          <a:p>
            <a:fld id="{211F08D4-6C2B-4EA3-AC8F-0583D4509912}" type="slidenum">
              <a:rPr lang="da-DK" smtClean="0"/>
              <a:t>10</a:t>
            </a:fld>
            <a:endParaRPr lang="da-DK"/>
          </a:p>
        </p:txBody>
      </p:sp>
    </p:spTree>
    <p:extLst>
      <p:ext uri="{BB962C8B-B14F-4D97-AF65-F5344CB8AC3E}">
        <p14:creationId xmlns:p14="http://schemas.microsoft.com/office/powerpoint/2010/main" val="37880680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smtClean="0"/>
              <a:t>Desuden</a:t>
            </a:r>
            <a:r>
              <a:rPr lang="da-DK" baseline="0" dirty="0" smtClean="0"/>
              <a:t> er der risiko for, at forbruget af smertestillende for hovedpine stiger markant, når man bliver stresset og ikke har tid til dage med hovedpine. </a:t>
            </a:r>
          </a:p>
          <a:p>
            <a:r>
              <a:rPr lang="da-DK" baseline="0" dirty="0" smtClean="0"/>
              <a:t>For at klare kravene i hverdagen tager man derfor mere og mere smertestillende, der omvendt giver anledning til endnu mere hovedpine. </a:t>
            </a:r>
          </a:p>
          <a:p>
            <a:r>
              <a:rPr lang="da-DK" baseline="0" dirty="0" smtClean="0"/>
              <a:t>Hermed opstår en ond cirkel, som skal brydes for, at hovedpinen kan bedres. </a:t>
            </a:r>
          </a:p>
          <a:p>
            <a:endParaRPr lang="da-DK" baseline="0" dirty="0" smtClean="0"/>
          </a:p>
          <a:p>
            <a:r>
              <a:rPr lang="da-DK" baseline="0" dirty="0" smtClean="0"/>
              <a:t>En norsk undersøgelse har vist, at personer med MOH er kede af at blive sammenlignet med ”misbrugere”.</a:t>
            </a:r>
            <a:endParaRPr lang="da-DK" dirty="0"/>
          </a:p>
        </p:txBody>
      </p:sp>
      <p:sp>
        <p:nvSpPr>
          <p:cNvPr id="4" name="Pladsholder til diasnummer 3"/>
          <p:cNvSpPr>
            <a:spLocks noGrp="1"/>
          </p:cNvSpPr>
          <p:nvPr>
            <p:ph type="sldNum" sz="quarter" idx="10"/>
          </p:nvPr>
        </p:nvSpPr>
        <p:spPr/>
        <p:txBody>
          <a:bodyPr/>
          <a:lstStyle/>
          <a:p>
            <a:fld id="{211F08D4-6C2B-4EA3-AC8F-0583D4509912}" type="slidenum">
              <a:rPr lang="da-DK" smtClean="0"/>
              <a:t>11</a:t>
            </a:fld>
            <a:endParaRPr lang="da-DK"/>
          </a:p>
        </p:txBody>
      </p:sp>
    </p:spTree>
    <p:extLst>
      <p:ext uri="{BB962C8B-B14F-4D97-AF65-F5344CB8AC3E}">
        <p14:creationId xmlns:p14="http://schemas.microsoft.com/office/powerpoint/2010/main" val="479259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smtClean="0"/>
              <a:t>Man kan holde</a:t>
            </a:r>
            <a:r>
              <a:rPr lang="da-DK" baseline="0" dirty="0" smtClean="0"/>
              <a:t> regnskab over antal hovedpinedage og antal dage med smertestillende ved hjælp af papirkalender eller på en elektronisk kalender.</a:t>
            </a:r>
          </a:p>
          <a:p>
            <a:r>
              <a:rPr lang="da-DK" baseline="0" dirty="0" smtClean="0"/>
              <a:t>Det er et vigtigt redskab til at kunne følge forværring og forbedring i hovedpinemønsteret. </a:t>
            </a:r>
          </a:p>
          <a:p>
            <a:pPr marL="0" marR="0" indent="0" algn="l" defTabSz="914400" rtl="0" eaLnBrk="1" fontAlgn="auto" latinLnBrk="0" hangingPunct="1">
              <a:lnSpc>
                <a:spcPct val="100000"/>
              </a:lnSpc>
              <a:spcBef>
                <a:spcPts val="0"/>
              </a:spcBef>
              <a:spcAft>
                <a:spcPts val="0"/>
              </a:spcAft>
              <a:buClrTx/>
              <a:buSzTx/>
              <a:buFontTx/>
              <a:buNone/>
              <a:tabLst/>
              <a:defRPr/>
            </a:pPr>
            <a:r>
              <a:rPr lang="da-DK" baseline="0" dirty="0" smtClean="0"/>
              <a:t>Kalenderen illustrer også et typisk hovedpinemønster før og efter medicinsanering. Krydserne illustrerer dage med hovedpine og ”P” står for dage med smertestillende, eks. et præparat med </a:t>
            </a:r>
            <a:r>
              <a:rPr lang="da-DK" baseline="0" dirty="0" err="1" smtClean="0"/>
              <a:t>paracetamol</a:t>
            </a:r>
            <a:r>
              <a:rPr lang="da-DK" baseline="0" dirty="0" smtClean="0"/>
              <a:t> i.</a:t>
            </a:r>
          </a:p>
          <a:p>
            <a:r>
              <a:rPr lang="da-DK" baseline="0" dirty="0" smtClean="0"/>
              <a:t>Der hvor pilen peger, ses en markering – det er start på medicinsaneringsperioden. Herefter ses der et fald i antal dage med hovedpine og med smertestillende medicin.</a:t>
            </a:r>
            <a:endParaRPr lang="da-DK" dirty="0"/>
          </a:p>
        </p:txBody>
      </p:sp>
      <p:sp>
        <p:nvSpPr>
          <p:cNvPr id="4" name="Pladsholder til diasnummer 3"/>
          <p:cNvSpPr>
            <a:spLocks noGrp="1"/>
          </p:cNvSpPr>
          <p:nvPr>
            <p:ph type="sldNum" sz="quarter" idx="10"/>
          </p:nvPr>
        </p:nvSpPr>
        <p:spPr/>
        <p:txBody>
          <a:bodyPr/>
          <a:lstStyle/>
          <a:p>
            <a:fld id="{211F08D4-6C2B-4EA3-AC8F-0583D4509912}" type="slidenum">
              <a:rPr lang="da-DK" smtClean="0"/>
              <a:t>12</a:t>
            </a:fld>
            <a:endParaRPr lang="da-DK"/>
          </a:p>
        </p:txBody>
      </p:sp>
    </p:spTree>
    <p:extLst>
      <p:ext uri="{BB962C8B-B14F-4D97-AF65-F5344CB8AC3E}">
        <p14:creationId xmlns:p14="http://schemas.microsoft.com/office/powerpoint/2010/main" val="15544409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smtClean="0"/>
              <a:t>MOH kan behandles</a:t>
            </a:r>
            <a:r>
              <a:rPr lang="da-DK" baseline="0" dirty="0" smtClean="0"/>
              <a:t> ved at stoppe overforbruget. </a:t>
            </a:r>
          </a:p>
          <a:p>
            <a:r>
              <a:rPr lang="da-DK" baseline="0" dirty="0" smtClean="0"/>
              <a:t>I ukomplicerede tilfælde kan man gøre det på egen hånd efter at fået rådgivning om MOH og medicinsanering (nærmere info på næste dias nr. 13). Derfor kan I på apoteket medvirke til at få nogle borgere på rette kurs. </a:t>
            </a:r>
          </a:p>
          <a:p>
            <a:r>
              <a:rPr lang="da-DK" baseline="0" dirty="0" smtClean="0"/>
              <a:t>Eksempler på ukomplicerede tilfælde kan være:</a:t>
            </a:r>
          </a:p>
          <a:p>
            <a:pPr marL="171450" indent="-171450">
              <a:buFont typeface="Arial" panose="020B0604020202020204" pitchFamily="34" charset="0"/>
              <a:buChar char="•"/>
            </a:pPr>
            <a:r>
              <a:rPr lang="da-DK" baseline="0" dirty="0" smtClean="0"/>
              <a:t>Let overforbrug af </a:t>
            </a:r>
            <a:r>
              <a:rPr lang="da-DK" baseline="0" dirty="0" err="1" smtClean="0"/>
              <a:t>paracetamol</a:t>
            </a:r>
            <a:r>
              <a:rPr lang="da-DK" baseline="0" dirty="0" smtClean="0"/>
              <a:t> og/eller </a:t>
            </a:r>
            <a:r>
              <a:rPr lang="da-DK" baseline="0" dirty="0" err="1" smtClean="0"/>
              <a:t>ibuprofen</a:t>
            </a:r>
            <a:endParaRPr lang="da-DK" baseline="0" dirty="0" smtClean="0"/>
          </a:p>
          <a:p>
            <a:pPr marL="171450" indent="-171450">
              <a:buFont typeface="Arial" panose="020B0604020202020204" pitchFamily="34" charset="0"/>
              <a:buChar char="•"/>
            </a:pPr>
            <a:r>
              <a:rPr lang="da-DK" baseline="0" dirty="0" smtClean="0"/>
              <a:t>Let overforbrug af </a:t>
            </a:r>
            <a:r>
              <a:rPr lang="da-DK" baseline="0" dirty="0" err="1" smtClean="0"/>
              <a:t>Treo</a:t>
            </a:r>
            <a:r>
              <a:rPr lang="da-DK" baseline="0" dirty="0" smtClean="0"/>
              <a:t> eller </a:t>
            </a:r>
            <a:r>
              <a:rPr lang="da-DK" baseline="0" dirty="0" err="1" smtClean="0"/>
              <a:t>triptaner</a:t>
            </a:r>
            <a:r>
              <a:rPr lang="da-DK" baseline="0" dirty="0" smtClean="0"/>
              <a:t>. </a:t>
            </a:r>
            <a:endParaRPr lang="da-DK" baseline="0" dirty="0"/>
          </a:p>
          <a:p>
            <a:pPr marL="0" indent="0">
              <a:buFont typeface="Arial" panose="020B0604020202020204" pitchFamily="34" charset="0"/>
              <a:buNone/>
            </a:pPr>
            <a:endParaRPr lang="da-DK" baseline="0" dirty="0"/>
          </a:p>
          <a:p>
            <a:pPr marL="0" indent="0">
              <a:buFont typeface="Arial" panose="020B0604020202020204" pitchFamily="34" charset="0"/>
              <a:buNone/>
            </a:pPr>
            <a:r>
              <a:rPr lang="da-DK" baseline="0" dirty="0" smtClean="0"/>
              <a:t>Ved mere komplicerede tilfælde og ved tvivl bør patienterne ses af læge, som kan henvise patienten videre ved behov. </a:t>
            </a:r>
          </a:p>
          <a:p>
            <a:pPr marL="0" indent="0">
              <a:buFont typeface="Arial" panose="020B0604020202020204" pitchFamily="34" charset="0"/>
              <a:buNone/>
            </a:pPr>
            <a:r>
              <a:rPr lang="da-DK" baseline="0" dirty="0" smtClean="0"/>
              <a:t>Eksempler på det kan være:</a:t>
            </a:r>
          </a:p>
          <a:p>
            <a:pPr marL="171450" indent="-171450">
              <a:buFont typeface="Arial" panose="020B0604020202020204" pitchFamily="34" charset="0"/>
              <a:buChar char="•"/>
            </a:pPr>
            <a:r>
              <a:rPr lang="da-DK" baseline="0" dirty="0" smtClean="0"/>
              <a:t>Overforbrug, hvor der er </a:t>
            </a:r>
            <a:r>
              <a:rPr lang="da-DK" baseline="0" dirty="0" err="1" smtClean="0"/>
              <a:t>opioider</a:t>
            </a:r>
            <a:r>
              <a:rPr lang="da-DK" baseline="0" dirty="0" smtClean="0"/>
              <a:t> involveret</a:t>
            </a:r>
          </a:p>
          <a:p>
            <a:pPr marL="171450" indent="-171450">
              <a:buFont typeface="Arial" panose="020B0604020202020204" pitchFamily="34" charset="0"/>
              <a:buChar char="•"/>
            </a:pPr>
            <a:r>
              <a:rPr lang="da-DK" baseline="0" dirty="0" smtClean="0"/>
              <a:t>Hvis der er flere smerteproblematikker</a:t>
            </a:r>
          </a:p>
          <a:p>
            <a:pPr marL="171450" indent="-171450">
              <a:buFont typeface="Arial" panose="020B0604020202020204" pitchFamily="34" charset="0"/>
              <a:buChar char="•"/>
            </a:pPr>
            <a:r>
              <a:rPr lang="da-DK" baseline="0" dirty="0" smtClean="0"/>
              <a:t>Massivt overforbrug af enkelt præparat eller flere slags. </a:t>
            </a:r>
          </a:p>
          <a:p>
            <a:pPr marL="0" indent="0">
              <a:buFont typeface="Arial" panose="020B0604020202020204" pitchFamily="34" charset="0"/>
              <a:buNone/>
            </a:pPr>
            <a:endParaRPr lang="da-DK" baseline="0" dirty="0" smtClean="0"/>
          </a:p>
          <a:p>
            <a:pPr marL="0" indent="0">
              <a:buFont typeface="Arial" panose="020B0604020202020204" pitchFamily="34" charset="0"/>
              <a:buNone/>
            </a:pPr>
            <a:r>
              <a:rPr lang="da-DK" baseline="0" dirty="0" smtClean="0"/>
              <a:t>Det vigtigste og nemmeste er at forebygge MOH ved oplysning, inden det udvikler sig. </a:t>
            </a:r>
          </a:p>
          <a:p>
            <a:pPr marL="0" indent="0">
              <a:buFont typeface="Arial" panose="020B0604020202020204" pitchFamily="34" charset="0"/>
              <a:buNone/>
            </a:pPr>
            <a:r>
              <a:rPr lang="da-DK" baseline="0" dirty="0" smtClean="0"/>
              <a:t>Det kan i høj grad foregå på apotekerne og hos egen læge.</a:t>
            </a:r>
          </a:p>
        </p:txBody>
      </p:sp>
      <p:sp>
        <p:nvSpPr>
          <p:cNvPr id="4" name="Pladsholder til diasnummer 3"/>
          <p:cNvSpPr>
            <a:spLocks noGrp="1"/>
          </p:cNvSpPr>
          <p:nvPr>
            <p:ph type="sldNum" sz="quarter" idx="10"/>
          </p:nvPr>
        </p:nvSpPr>
        <p:spPr/>
        <p:txBody>
          <a:bodyPr/>
          <a:lstStyle/>
          <a:p>
            <a:fld id="{211F08D4-6C2B-4EA3-AC8F-0583D4509912}" type="slidenum">
              <a:rPr lang="da-DK" smtClean="0"/>
              <a:t>13</a:t>
            </a:fld>
            <a:endParaRPr lang="da-DK"/>
          </a:p>
        </p:txBody>
      </p:sp>
    </p:spTree>
    <p:extLst>
      <p:ext uri="{BB962C8B-B14F-4D97-AF65-F5344CB8AC3E}">
        <p14:creationId xmlns:p14="http://schemas.microsoft.com/office/powerpoint/2010/main" val="15969107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smtClean="0"/>
              <a:t>Her</a:t>
            </a:r>
            <a:r>
              <a:rPr lang="da-DK" baseline="0" dirty="0" smtClean="0"/>
              <a:t> ses et typisk forløb af en medicinsanering med forventet forløb af hovedpine og ledsagesymptomerne. </a:t>
            </a:r>
          </a:p>
          <a:p>
            <a:r>
              <a:rPr lang="da-DK" baseline="0" dirty="0" smtClean="0"/>
              <a:t>Hvis medicinsaneringen skal gennemføres, er det godt at patienten ved, hvad han/hun kan forvente – især at forværringen af hovedpinen er forbigående. </a:t>
            </a:r>
            <a:endParaRPr lang="da-DK" dirty="0"/>
          </a:p>
        </p:txBody>
      </p:sp>
      <p:sp>
        <p:nvSpPr>
          <p:cNvPr id="4" name="Pladsholder til diasnummer 3"/>
          <p:cNvSpPr>
            <a:spLocks noGrp="1"/>
          </p:cNvSpPr>
          <p:nvPr>
            <p:ph type="sldNum" sz="quarter" idx="10"/>
          </p:nvPr>
        </p:nvSpPr>
        <p:spPr/>
        <p:txBody>
          <a:bodyPr/>
          <a:lstStyle/>
          <a:p>
            <a:fld id="{211F08D4-6C2B-4EA3-AC8F-0583D4509912}" type="slidenum">
              <a:rPr lang="da-DK" smtClean="0"/>
              <a:t>14</a:t>
            </a:fld>
            <a:endParaRPr lang="da-DK"/>
          </a:p>
        </p:txBody>
      </p:sp>
    </p:spTree>
    <p:extLst>
      <p:ext uri="{BB962C8B-B14F-4D97-AF65-F5344CB8AC3E}">
        <p14:creationId xmlns:p14="http://schemas.microsoft.com/office/powerpoint/2010/main" val="34278990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smtClean="0"/>
              <a:t>(</a:t>
            </a:r>
            <a:r>
              <a:rPr lang="da-DK" dirty="0" err="1" smtClean="0"/>
              <a:t>Slidet</a:t>
            </a:r>
            <a:r>
              <a:rPr lang="da-DK" baseline="0" dirty="0" smtClean="0"/>
              <a:t> viser resultater fra et stort internationalt </a:t>
            </a:r>
            <a:r>
              <a:rPr lang="da-DK" baseline="0" dirty="0" err="1" smtClean="0"/>
              <a:t>multi</a:t>
            </a:r>
            <a:r>
              <a:rPr lang="da-DK" baseline="0" dirty="0" smtClean="0"/>
              <a:t>-center studie). Markant reduktion i antal hovedpinedage, smertestyrke, samt en væsentlig bedring af almen befindende. </a:t>
            </a:r>
            <a:endParaRPr lang="da-DK" dirty="0"/>
          </a:p>
        </p:txBody>
      </p:sp>
      <p:sp>
        <p:nvSpPr>
          <p:cNvPr id="4" name="Pladsholder til diasnummer 3"/>
          <p:cNvSpPr>
            <a:spLocks noGrp="1"/>
          </p:cNvSpPr>
          <p:nvPr>
            <p:ph type="sldNum" sz="quarter" idx="10"/>
          </p:nvPr>
        </p:nvSpPr>
        <p:spPr/>
        <p:txBody>
          <a:bodyPr/>
          <a:lstStyle/>
          <a:p>
            <a:pPr>
              <a:defRPr/>
            </a:pPr>
            <a:fld id="{E1C4A608-C61C-4E6A-B69D-08E5D5C1E227}" type="slidenum">
              <a:rPr lang="da-DK" smtClean="0"/>
              <a:pPr>
                <a:defRPr/>
              </a:pPr>
              <a:t>15</a:t>
            </a:fld>
            <a:endParaRPr lang="da-DK"/>
          </a:p>
        </p:txBody>
      </p:sp>
    </p:spTree>
    <p:extLst>
      <p:ext uri="{BB962C8B-B14F-4D97-AF65-F5344CB8AC3E}">
        <p14:creationId xmlns:p14="http://schemas.microsoft.com/office/powerpoint/2010/main" val="5479116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smtClean="0"/>
              <a:t>Idéer</a:t>
            </a:r>
            <a:r>
              <a:rPr lang="da-DK" baseline="0" dirty="0" smtClean="0"/>
              <a:t> til, hvordan man kan identificere personer, der måske har eller er i risiko for at få MOH. I må meget gerne komme med flere gode forslag…</a:t>
            </a:r>
            <a:endParaRPr lang="da-DK" dirty="0"/>
          </a:p>
        </p:txBody>
      </p:sp>
      <p:sp>
        <p:nvSpPr>
          <p:cNvPr id="4" name="Pladsholder til diasnummer 3"/>
          <p:cNvSpPr>
            <a:spLocks noGrp="1"/>
          </p:cNvSpPr>
          <p:nvPr>
            <p:ph type="sldNum" sz="quarter" idx="10"/>
          </p:nvPr>
        </p:nvSpPr>
        <p:spPr/>
        <p:txBody>
          <a:bodyPr/>
          <a:lstStyle/>
          <a:p>
            <a:fld id="{211F08D4-6C2B-4EA3-AC8F-0583D4509912}" type="slidenum">
              <a:rPr lang="da-DK" smtClean="0"/>
              <a:t>16</a:t>
            </a:fld>
            <a:endParaRPr lang="da-DK"/>
          </a:p>
        </p:txBody>
      </p:sp>
    </p:spTree>
    <p:extLst>
      <p:ext uri="{BB962C8B-B14F-4D97-AF65-F5344CB8AC3E}">
        <p14:creationId xmlns:p14="http://schemas.microsoft.com/office/powerpoint/2010/main" val="28325430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a:defRPr sz="1200">
                <a:solidFill>
                  <a:schemeClr val="tx1"/>
                </a:solidFill>
                <a:latin typeface="Arial" charset="0"/>
                <a:ea typeface="ヒラギノ角ゴ Pro W3" pitchFamily="1" charset="-128"/>
              </a:defRPr>
            </a:lvl1pPr>
            <a:lvl2pPr marL="742950" indent="-285750" defTabSz="912813">
              <a:defRPr sz="1200">
                <a:solidFill>
                  <a:schemeClr val="tx1"/>
                </a:solidFill>
                <a:latin typeface="Arial" charset="0"/>
                <a:ea typeface="ヒラギノ角ゴ Pro W3" pitchFamily="1" charset="-128"/>
              </a:defRPr>
            </a:lvl2pPr>
            <a:lvl3pPr marL="1143000" indent="-228600" defTabSz="912813">
              <a:defRPr sz="1200">
                <a:solidFill>
                  <a:schemeClr val="tx1"/>
                </a:solidFill>
                <a:latin typeface="Arial" charset="0"/>
                <a:ea typeface="ヒラギノ角ゴ Pro W3" pitchFamily="1" charset="-128"/>
              </a:defRPr>
            </a:lvl3pPr>
            <a:lvl4pPr marL="1600200" indent="-228600" defTabSz="912813">
              <a:defRPr sz="1200">
                <a:solidFill>
                  <a:schemeClr val="tx1"/>
                </a:solidFill>
                <a:latin typeface="Arial" charset="0"/>
                <a:ea typeface="ヒラギノ角ゴ Pro W3" pitchFamily="1" charset="-128"/>
              </a:defRPr>
            </a:lvl4pPr>
            <a:lvl5pPr marL="2057400" indent="-228600" defTabSz="912813">
              <a:defRPr sz="1200">
                <a:solidFill>
                  <a:schemeClr val="tx1"/>
                </a:solidFill>
                <a:latin typeface="Arial" charset="0"/>
                <a:ea typeface="ヒラギノ角ゴ Pro W3" pitchFamily="1" charset="-128"/>
              </a:defRPr>
            </a:lvl5pPr>
            <a:lvl6pPr marL="2514600" indent="-228600" defTabSz="912813" eaLnBrk="0" fontAlgn="base" hangingPunct="0">
              <a:spcBef>
                <a:spcPct val="0"/>
              </a:spcBef>
              <a:spcAft>
                <a:spcPct val="0"/>
              </a:spcAft>
              <a:defRPr sz="1200">
                <a:solidFill>
                  <a:schemeClr val="tx1"/>
                </a:solidFill>
                <a:latin typeface="Arial" charset="0"/>
                <a:ea typeface="ヒラギノ角ゴ Pro W3" pitchFamily="1" charset="-128"/>
              </a:defRPr>
            </a:lvl6pPr>
            <a:lvl7pPr marL="2971800" indent="-228600" defTabSz="912813" eaLnBrk="0" fontAlgn="base" hangingPunct="0">
              <a:spcBef>
                <a:spcPct val="0"/>
              </a:spcBef>
              <a:spcAft>
                <a:spcPct val="0"/>
              </a:spcAft>
              <a:defRPr sz="1200">
                <a:solidFill>
                  <a:schemeClr val="tx1"/>
                </a:solidFill>
                <a:latin typeface="Arial" charset="0"/>
                <a:ea typeface="ヒラギノ角ゴ Pro W3" pitchFamily="1" charset="-128"/>
              </a:defRPr>
            </a:lvl7pPr>
            <a:lvl8pPr marL="3429000" indent="-228600" defTabSz="912813" eaLnBrk="0" fontAlgn="base" hangingPunct="0">
              <a:spcBef>
                <a:spcPct val="0"/>
              </a:spcBef>
              <a:spcAft>
                <a:spcPct val="0"/>
              </a:spcAft>
              <a:defRPr sz="1200">
                <a:solidFill>
                  <a:schemeClr val="tx1"/>
                </a:solidFill>
                <a:latin typeface="Arial" charset="0"/>
                <a:ea typeface="ヒラギノ角ゴ Pro W3" pitchFamily="1" charset="-128"/>
              </a:defRPr>
            </a:lvl8pPr>
            <a:lvl9pPr marL="3886200" indent="-228600" defTabSz="912813" eaLnBrk="0" fontAlgn="base" hangingPunct="0">
              <a:spcBef>
                <a:spcPct val="0"/>
              </a:spcBef>
              <a:spcAft>
                <a:spcPct val="0"/>
              </a:spcAft>
              <a:defRPr sz="1200">
                <a:solidFill>
                  <a:schemeClr val="tx1"/>
                </a:solidFill>
                <a:latin typeface="Arial" charset="0"/>
                <a:ea typeface="ヒラギノ角ゴ Pro W3" pitchFamily="1" charset="-128"/>
              </a:defRPr>
            </a:lvl9pPr>
          </a:lstStyle>
          <a:p>
            <a:pPr eaLnBrk="1" hangingPunct="1"/>
            <a:fld id="{7102E074-6C93-4D36-8B5F-A00ABF01A652}" type="slidenum">
              <a:rPr altLang="da-DK" smtClean="0">
                <a:latin typeface="Times New Roman" pitchFamily="18" charset="0"/>
              </a:rPr>
              <a:pPr eaLnBrk="1" hangingPunct="1"/>
              <a:t>17</a:t>
            </a:fld>
            <a:endParaRPr lang="da-DK" altLang="da-DK" smtClean="0">
              <a:latin typeface="Times New Roman" pitchFamily="18" charset="0"/>
            </a:endParaRPr>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da-DK" altLang="da-DK" dirty="0" smtClean="0"/>
              <a:t>Med ”red flags” menes</a:t>
            </a:r>
            <a:r>
              <a:rPr lang="da-DK" altLang="da-DK" baseline="0" dirty="0" smtClean="0"/>
              <a:t>, at her skal man være særlig opmærksom.</a:t>
            </a:r>
          </a:p>
          <a:p>
            <a:pPr eaLnBrk="1" hangingPunct="1"/>
            <a:r>
              <a:rPr lang="da-DK" altLang="da-DK" baseline="0" dirty="0" smtClean="0"/>
              <a:t>(På </a:t>
            </a:r>
            <a:r>
              <a:rPr lang="da-DK" altLang="da-DK" baseline="0" dirty="0" err="1" smtClean="0"/>
              <a:t>slidet</a:t>
            </a:r>
            <a:r>
              <a:rPr lang="da-DK" altLang="da-DK" baseline="0" dirty="0" smtClean="0"/>
              <a:t> vises henvisningskriterierne).</a:t>
            </a:r>
          </a:p>
          <a:p>
            <a:pPr eaLnBrk="1" hangingPunct="1"/>
            <a:r>
              <a:rPr lang="da-DK" altLang="da-DK" baseline="0" dirty="0" smtClean="0"/>
              <a:t>Som nævnt tidligere, kan en del klares blot ved oplysning, men ved mindste tvivl er det bedst at søge læge. </a:t>
            </a:r>
          </a:p>
          <a:p>
            <a:pPr eaLnBrk="1" hangingPunct="1"/>
            <a:r>
              <a:rPr lang="da-DK" altLang="da-DK" dirty="0" smtClean="0"/>
              <a:t> </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aseline="0" dirty="0" smtClean="0"/>
              <a:t>Håndtering af personer med risiko for MOH handler i bund og grund om oplysning (som vist på </a:t>
            </a:r>
            <a:r>
              <a:rPr lang="da-DK" baseline="0" dirty="0" err="1" smtClean="0"/>
              <a:t>slidet</a:t>
            </a:r>
            <a:r>
              <a:rPr lang="da-DK" baseline="0" dirty="0" smtClean="0"/>
              <a:t>). </a:t>
            </a:r>
          </a:p>
          <a:p>
            <a:r>
              <a:rPr lang="da-DK" baseline="0" dirty="0" smtClean="0"/>
              <a:t>Det kan gives både på apoteket og af andet sundhedsfagligt personale, eks. egen læge. </a:t>
            </a:r>
            <a:endParaRPr lang="da-DK" dirty="0"/>
          </a:p>
        </p:txBody>
      </p:sp>
      <p:sp>
        <p:nvSpPr>
          <p:cNvPr id="4" name="Pladsholder til diasnummer 3"/>
          <p:cNvSpPr>
            <a:spLocks noGrp="1"/>
          </p:cNvSpPr>
          <p:nvPr>
            <p:ph type="sldNum" sz="quarter" idx="10"/>
          </p:nvPr>
        </p:nvSpPr>
        <p:spPr/>
        <p:txBody>
          <a:bodyPr/>
          <a:lstStyle/>
          <a:p>
            <a:fld id="{211F08D4-6C2B-4EA3-AC8F-0583D4509912}" type="slidenum">
              <a:rPr lang="da-DK" smtClean="0"/>
              <a:t>18</a:t>
            </a:fld>
            <a:endParaRPr lang="da-DK"/>
          </a:p>
        </p:txBody>
      </p:sp>
    </p:spTree>
    <p:extLst>
      <p:ext uri="{BB962C8B-B14F-4D97-AF65-F5344CB8AC3E}">
        <p14:creationId xmlns:p14="http://schemas.microsoft.com/office/powerpoint/2010/main" val="30900244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smtClean="0"/>
              <a:t>Hermed opsummering</a:t>
            </a:r>
            <a:r>
              <a:rPr lang="da-DK" baseline="0" dirty="0" smtClean="0"/>
              <a:t> af de vigtige budskaber om MOH. </a:t>
            </a:r>
            <a:endParaRPr lang="da-DK" dirty="0"/>
          </a:p>
        </p:txBody>
      </p:sp>
      <p:sp>
        <p:nvSpPr>
          <p:cNvPr id="4" name="Pladsholder til diasnummer 3"/>
          <p:cNvSpPr>
            <a:spLocks noGrp="1"/>
          </p:cNvSpPr>
          <p:nvPr>
            <p:ph type="sldNum" sz="quarter" idx="10"/>
          </p:nvPr>
        </p:nvSpPr>
        <p:spPr/>
        <p:txBody>
          <a:bodyPr/>
          <a:lstStyle/>
          <a:p>
            <a:fld id="{211F08D4-6C2B-4EA3-AC8F-0583D4509912}" type="slidenum">
              <a:rPr lang="da-DK" smtClean="0"/>
              <a:t>19</a:t>
            </a:fld>
            <a:endParaRPr lang="da-DK"/>
          </a:p>
        </p:txBody>
      </p:sp>
    </p:spTree>
    <p:extLst>
      <p:ext uri="{BB962C8B-B14F-4D97-AF65-F5344CB8AC3E}">
        <p14:creationId xmlns:p14="http://schemas.microsoft.com/office/powerpoint/2010/main" val="9562647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smtClean="0"/>
              <a:t>Medicinoverforbrugshovedpine (MOH) er en hovedpinetype,</a:t>
            </a:r>
            <a:r>
              <a:rPr lang="da-DK" baseline="0" dirty="0" smtClean="0"/>
              <a:t> der opstår på grund af et for stort forbrug af smertestillende medicin eller akut migræne-medicin. </a:t>
            </a:r>
          </a:p>
          <a:p>
            <a:r>
              <a:rPr lang="da-DK" baseline="0" dirty="0" smtClean="0"/>
              <a:t>Det skal have stået på i mindst 3 måneder. </a:t>
            </a:r>
          </a:p>
          <a:p>
            <a:endParaRPr lang="da-DK" baseline="0" dirty="0" smtClean="0"/>
          </a:p>
          <a:p>
            <a:r>
              <a:rPr lang="da-DK" baseline="0" dirty="0" smtClean="0"/>
              <a:t>Det er vigtigt her at understrege, at MOH langt hyppigst forekommer hos personer, der i forvejen lider af hovedpine (eks. migræne eller spændingshovedpine). </a:t>
            </a:r>
          </a:p>
          <a:p>
            <a:r>
              <a:rPr lang="da-DK" baseline="0" dirty="0" smtClean="0"/>
              <a:t>Derfor er det ikke alle med hyppigt forbrug af smertestillende medicin, som er i risiko for at udvikle MOH.</a:t>
            </a:r>
            <a:endParaRPr lang="da-DK" dirty="0"/>
          </a:p>
        </p:txBody>
      </p:sp>
      <p:sp>
        <p:nvSpPr>
          <p:cNvPr id="4" name="Pladsholder til diasnummer 3"/>
          <p:cNvSpPr>
            <a:spLocks noGrp="1"/>
          </p:cNvSpPr>
          <p:nvPr>
            <p:ph type="sldNum" sz="quarter" idx="10"/>
          </p:nvPr>
        </p:nvSpPr>
        <p:spPr/>
        <p:txBody>
          <a:bodyPr/>
          <a:lstStyle/>
          <a:p>
            <a:fld id="{211F08D4-6C2B-4EA3-AC8F-0583D4509912}" type="slidenum">
              <a:rPr lang="da-DK" smtClean="0"/>
              <a:t>2</a:t>
            </a:fld>
            <a:endParaRPr lang="da-DK"/>
          </a:p>
        </p:txBody>
      </p:sp>
    </p:spTree>
    <p:extLst>
      <p:ext uri="{BB962C8B-B14F-4D97-AF65-F5344CB8AC3E}">
        <p14:creationId xmlns:p14="http://schemas.microsoft.com/office/powerpoint/2010/main" val="41501827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smtClean="0"/>
              <a:t>Hvis I</a:t>
            </a:r>
            <a:r>
              <a:rPr lang="da-DK" baseline="0" dirty="0" smtClean="0"/>
              <a:t> har eller nogle af borgerne har spørgsmål, er der hjælp at hente enten hos Dansk Hovedpinecenter eller hos patientforeningerne. Patientforeningerne vil nok være de bedste til at guide borgere, der søger hjælp.</a:t>
            </a:r>
            <a:endParaRPr lang="da-DK" dirty="0"/>
          </a:p>
        </p:txBody>
      </p:sp>
      <p:sp>
        <p:nvSpPr>
          <p:cNvPr id="4" name="Pladsholder til diasnummer 3"/>
          <p:cNvSpPr>
            <a:spLocks noGrp="1"/>
          </p:cNvSpPr>
          <p:nvPr>
            <p:ph type="sldNum" sz="quarter" idx="10"/>
          </p:nvPr>
        </p:nvSpPr>
        <p:spPr/>
        <p:txBody>
          <a:bodyPr/>
          <a:lstStyle/>
          <a:p>
            <a:fld id="{211F08D4-6C2B-4EA3-AC8F-0583D4509912}" type="slidenum">
              <a:rPr lang="da-DK" smtClean="0"/>
              <a:t>20</a:t>
            </a:fld>
            <a:endParaRPr lang="da-DK"/>
          </a:p>
        </p:txBody>
      </p:sp>
    </p:spTree>
    <p:extLst>
      <p:ext uri="{BB962C8B-B14F-4D97-AF65-F5344CB8AC3E}">
        <p14:creationId xmlns:p14="http://schemas.microsoft.com/office/powerpoint/2010/main" val="30376038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a:defRPr sz="1200">
                <a:solidFill>
                  <a:schemeClr val="tx1"/>
                </a:solidFill>
                <a:latin typeface="Arial" charset="0"/>
                <a:ea typeface="ヒラギノ角ゴ Pro W3" pitchFamily="1" charset="-128"/>
              </a:defRPr>
            </a:lvl1pPr>
            <a:lvl2pPr marL="742950" indent="-285750" defTabSz="912813">
              <a:defRPr sz="1200">
                <a:solidFill>
                  <a:schemeClr val="tx1"/>
                </a:solidFill>
                <a:latin typeface="Arial" charset="0"/>
                <a:ea typeface="ヒラギノ角ゴ Pro W3" pitchFamily="1" charset="-128"/>
              </a:defRPr>
            </a:lvl2pPr>
            <a:lvl3pPr marL="1143000" indent="-228600" defTabSz="912813">
              <a:defRPr sz="1200">
                <a:solidFill>
                  <a:schemeClr val="tx1"/>
                </a:solidFill>
                <a:latin typeface="Arial" charset="0"/>
                <a:ea typeface="ヒラギノ角ゴ Pro W3" pitchFamily="1" charset="-128"/>
              </a:defRPr>
            </a:lvl3pPr>
            <a:lvl4pPr marL="1600200" indent="-228600" defTabSz="912813">
              <a:defRPr sz="1200">
                <a:solidFill>
                  <a:schemeClr val="tx1"/>
                </a:solidFill>
                <a:latin typeface="Arial" charset="0"/>
                <a:ea typeface="ヒラギノ角ゴ Pro W3" pitchFamily="1" charset="-128"/>
              </a:defRPr>
            </a:lvl4pPr>
            <a:lvl5pPr marL="2057400" indent="-228600" defTabSz="912813">
              <a:defRPr sz="1200">
                <a:solidFill>
                  <a:schemeClr val="tx1"/>
                </a:solidFill>
                <a:latin typeface="Arial" charset="0"/>
                <a:ea typeface="ヒラギノ角ゴ Pro W3" pitchFamily="1" charset="-128"/>
              </a:defRPr>
            </a:lvl5pPr>
            <a:lvl6pPr marL="2514600" indent="-228600" defTabSz="912813" eaLnBrk="0" fontAlgn="base" hangingPunct="0">
              <a:spcBef>
                <a:spcPct val="0"/>
              </a:spcBef>
              <a:spcAft>
                <a:spcPct val="0"/>
              </a:spcAft>
              <a:defRPr sz="1200">
                <a:solidFill>
                  <a:schemeClr val="tx1"/>
                </a:solidFill>
                <a:latin typeface="Arial" charset="0"/>
                <a:ea typeface="ヒラギノ角ゴ Pro W3" pitchFamily="1" charset="-128"/>
              </a:defRPr>
            </a:lvl6pPr>
            <a:lvl7pPr marL="2971800" indent="-228600" defTabSz="912813" eaLnBrk="0" fontAlgn="base" hangingPunct="0">
              <a:spcBef>
                <a:spcPct val="0"/>
              </a:spcBef>
              <a:spcAft>
                <a:spcPct val="0"/>
              </a:spcAft>
              <a:defRPr sz="1200">
                <a:solidFill>
                  <a:schemeClr val="tx1"/>
                </a:solidFill>
                <a:latin typeface="Arial" charset="0"/>
                <a:ea typeface="ヒラギノ角ゴ Pro W3" pitchFamily="1" charset="-128"/>
              </a:defRPr>
            </a:lvl7pPr>
            <a:lvl8pPr marL="3429000" indent="-228600" defTabSz="912813" eaLnBrk="0" fontAlgn="base" hangingPunct="0">
              <a:spcBef>
                <a:spcPct val="0"/>
              </a:spcBef>
              <a:spcAft>
                <a:spcPct val="0"/>
              </a:spcAft>
              <a:defRPr sz="1200">
                <a:solidFill>
                  <a:schemeClr val="tx1"/>
                </a:solidFill>
                <a:latin typeface="Arial" charset="0"/>
                <a:ea typeface="ヒラギノ角ゴ Pro W3" pitchFamily="1" charset="-128"/>
              </a:defRPr>
            </a:lvl8pPr>
            <a:lvl9pPr marL="3886200" indent="-228600" defTabSz="912813" eaLnBrk="0" fontAlgn="base" hangingPunct="0">
              <a:spcBef>
                <a:spcPct val="0"/>
              </a:spcBef>
              <a:spcAft>
                <a:spcPct val="0"/>
              </a:spcAft>
              <a:defRPr sz="1200">
                <a:solidFill>
                  <a:schemeClr val="tx1"/>
                </a:solidFill>
                <a:latin typeface="Arial" charset="0"/>
                <a:ea typeface="ヒラギノ角ゴ Pro W3" pitchFamily="1" charset="-128"/>
              </a:defRPr>
            </a:lvl9pPr>
          </a:lstStyle>
          <a:p>
            <a:pPr eaLnBrk="1" hangingPunct="1"/>
            <a:fld id="{7102E074-6C93-4D36-8B5F-A00ABF01A652}" type="slidenum">
              <a:rPr altLang="da-DK" smtClean="0">
                <a:latin typeface="Times New Roman" pitchFamily="18" charset="0"/>
              </a:rPr>
              <a:pPr eaLnBrk="1" hangingPunct="1"/>
              <a:t>3</a:t>
            </a:fld>
            <a:endParaRPr lang="da-DK" altLang="da-DK" smtClean="0">
              <a:latin typeface="Times New Roman" pitchFamily="18" charset="0"/>
            </a:endParaRPr>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da-DK" altLang="da-DK" dirty="0" smtClean="0"/>
              <a:t>MOH diagnosticeres</a:t>
            </a:r>
            <a:r>
              <a:rPr lang="da-DK" altLang="da-DK" baseline="0" dirty="0" smtClean="0"/>
              <a:t> på baggrund af definerede kriterier:</a:t>
            </a:r>
          </a:p>
          <a:p>
            <a:pPr eaLnBrk="1" hangingPunct="1"/>
            <a:endParaRPr lang="da-DK" altLang="da-DK" dirty="0" smtClean="0"/>
          </a:p>
          <a:p>
            <a:pPr marL="228600" indent="-228600" eaLnBrk="1" hangingPunct="1">
              <a:buAutoNum type="arabicParenR"/>
            </a:pPr>
            <a:r>
              <a:rPr lang="da-DK" altLang="da-DK" dirty="0" smtClean="0"/>
              <a:t>MOH er en</a:t>
            </a:r>
            <a:r>
              <a:rPr lang="da-DK" altLang="da-DK" baseline="0" dirty="0" smtClean="0"/>
              <a:t> kronisk hovedpine, hvilket betyder, at man har hovedpine mindst 15 dage hver måned - svarende til mindst hver anden dag. Det skal have stået på i mindst 3 måneder i træk.</a:t>
            </a:r>
          </a:p>
          <a:p>
            <a:pPr marL="228600" indent="-228600" eaLnBrk="1" hangingPunct="1">
              <a:buAutoNum type="arabicParenR"/>
            </a:pPr>
            <a:r>
              <a:rPr lang="da-DK" altLang="da-DK" baseline="0" dirty="0" smtClean="0"/>
              <a:t>For at kunne stille MOH-diagnosen, skal der udover kronisk hovedpine, være et samtidigt medicinoverforbrug. Dette skal også stå på gennem mindst 3 måneder i træk. </a:t>
            </a:r>
          </a:p>
          <a:p>
            <a:pPr marL="0" indent="0" eaLnBrk="1" hangingPunct="1">
              <a:buNone/>
            </a:pPr>
            <a:endParaRPr lang="da-DK" altLang="da-DK" baseline="0" dirty="0" smtClean="0"/>
          </a:p>
          <a:p>
            <a:pPr marL="0" indent="0" eaLnBrk="1" hangingPunct="1">
              <a:buNone/>
            </a:pPr>
            <a:r>
              <a:rPr lang="da-DK" altLang="da-DK" baseline="0" dirty="0" smtClean="0"/>
              <a:t>For hver præparattype gælder forskellige grænser for, hvornår der er tale om et medicinoverforbrug: </a:t>
            </a:r>
          </a:p>
          <a:p>
            <a:pPr marL="171450" indent="-171450" eaLnBrk="1" hangingPunct="1">
              <a:buFont typeface="Arial" panose="020B0604020202020204" pitchFamily="34" charset="0"/>
              <a:buChar char="•"/>
            </a:pPr>
            <a:r>
              <a:rPr lang="da-DK" altLang="da-DK" baseline="0" dirty="0" smtClean="0"/>
              <a:t>For </a:t>
            </a:r>
            <a:r>
              <a:rPr lang="da-DK" altLang="da-DK" baseline="0" dirty="0" err="1" smtClean="0"/>
              <a:t>triptaner</a:t>
            </a:r>
            <a:r>
              <a:rPr lang="da-DK" altLang="da-DK" baseline="0" dirty="0" smtClean="0"/>
              <a:t>, </a:t>
            </a:r>
            <a:r>
              <a:rPr lang="da-DK" altLang="da-DK" baseline="0" dirty="0" err="1" smtClean="0"/>
              <a:t>opioider</a:t>
            </a:r>
            <a:r>
              <a:rPr lang="da-DK" altLang="da-DK" baseline="0" dirty="0" smtClean="0"/>
              <a:t>, </a:t>
            </a:r>
            <a:r>
              <a:rPr lang="da-DK" altLang="da-DK" baseline="0" dirty="0" err="1" smtClean="0"/>
              <a:t>ergotaminer</a:t>
            </a:r>
            <a:r>
              <a:rPr lang="da-DK" altLang="da-DK" baseline="0" dirty="0" smtClean="0"/>
              <a:t> og kombinationspræparater er der et overforbrug, hvis man tager det 10 dage eller mere hver måned</a:t>
            </a:r>
          </a:p>
          <a:p>
            <a:pPr marL="171450" indent="-171450" eaLnBrk="1" hangingPunct="1">
              <a:buFont typeface="Arial" panose="020B0604020202020204" pitchFamily="34" charset="0"/>
              <a:buChar char="•"/>
            </a:pPr>
            <a:r>
              <a:rPr lang="da-DK" altLang="da-DK" baseline="0" dirty="0" smtClean="0"/>
              <a:t>For svage analgetika er der et overforbrug ved indtag 15 dage eller mere hver måned. </a:t>
            </a:r>
          </a:p>
          <a:p>
            <a:pPr marL="0" indent="0" eaLnBrk="1" hangingPunct="1">
              <a:buFont typeface="Arial" panose="020B0604020202020204" pitchFamily="34" charset="0"/>
              <a:buNone/>
            </a:pPr>
            <a:endParaRPr lang="da-DK" altLang="da-DK" baseline="0" dirty="0" smtClean="0"/>
          </a:p>
          <a:p>
            <a:pPr marL="0" indent="0" eaLnBrk="1" hangingPunct="1">
              <a:buFont typeface="Arial" panose="020B0604020202020204" pitchFamily="34" charset="0"/>
              <a:buNone/>
            </a:pPr>
            <a:r>
              <a:rPr lang="da-DK" altLang="da-DK" baseline="0" dirty="0" smtClean="0"/>
              <a:t>Overforbrug handler derfor ikke om, hvor stor dosis man tager ad gangen – men antallet af dage hver måned, man anvender smertestillende. </a:t>
            </a:r>
          </a:p>
          <a:p>
            <a:pPr marL="0" indent="0" eaLnBrk="1" hangingPunct="1">
              <a:buFont typeface="Arial" panose="020B0604020202020204" pitchFamily="34" charset="0"/>
              <a:buNone/>
            </a:pPr>
            <a:endParaRPr lang="da-DK" altLang="da-DK" baseline="0" dirty="0" smtClean="0"/>
          </a:p>
          <a:p>
            <a:pPr marL="0" indent="0" eaLnBrk="1" hangingPunct="1">
              <a:buFont typeface="Arial" panose="020B0604020202020204" pitchFamily="34" charset="0"/>
              <a:buNone/>
            </a:pPr>
            <a:r>
              <a:rPr lang="da-DK" altLang="da-DK" baseline="0" dirty="0" smtClean="0"/>
              <a:t>Til sidst skal det nævnes, at hvis man anvender en kombination af nogle af de nævnte præparattyper, må man maksimalt tage smertestillende medicin 9 dage hver måned. </a:t>
            </a:r>
          </a:p>
          <a:p>
            <a:pPr marL="0" indent="0" eaLnBrk="1" hangingPunct="1">
              <a:buFont typeface="Arial" panose="020B0604020202020204" pitchFamily="34" charset="0"/>
              <a:buNone/>
            </a:pPr>
            <a:r>
              <a:rPr lang="da-DK" altLang="da-DK" baseline="0" dirty="0" smtClean="0"/>
              <a:t>Der er derfor tale om et overforbrug, hvis man samlet tager smertestillende 10 dage eller mere hver måned. </a:t>
            </a:r>
          </a:p>
          <a:p>
            <a:pPr marL="0" indent="0" eaLnBrk="1" hangingPunct="1">
              <a:buFont typeface="Arial" panose="020B0604020202020204" pitchFamily="34" charset="0"/>
              <a:buNone/>
            </a:pPr>
            <a:r>
              <a:rPr lang="da-DK" altLang="da-DK" baseline="0" dirty="0" smtClean="0"/>
              <a:t>Eks. er det overforbrug hvis man tager </a:t>
            </a:r>
            <a:r>
              <a:rPr lang="da-DK" sz="1200" dirty="0" smtClean="0">
                <a:cs typeface="Arial" charset="0"/>
              </a:rPr>
              <a:t>5 dage med </a:t>
            </a:r>
            <a:r>
              <a:rPr lang="da-DK" sz="1200" dirty="0" err="1" smtClean="0">
                <a:cs typeface="Arial" charset="0"/>
              </a:rPr>
              <a:t>triptaner</a:t>
            </a:r>
            <a:r>
              <a:rPr lang="da-DK" sz="1200" dirty="0" smtClean="0">
                <a:cs typeface="Arial" charset="0"/>
              </a:rPr>
              <a:t> + 5 andre dage med svage analgetika</a:t>
            </a:r>
            <a:r>
              <a:rPr lang="da-DK" sz="1200" baseline="0" dirty="0" smtClean="0">
                <a:cs typeface="Arial" charset="0"/>
              </a:rPr>
              <a:t>.</a:t>
            </a:r>
            <a:endParaRPr lang="da-DK" altLang="da-DK" baseline="0" dirty="0" smtClean="0"/>
          </a:p>
          <a:p>
            <a:pPr marL="0" indent="0" eaLnBrk="1" hangingPunct="1">
              <a:buFont typeface="Arial" panose="020B0604020202020204" pitchFamily="34" charset="0"/>
              <a:buNone/>
            </a:pPr>
            <a:endParaRPr lang="da-DK" altLang="da-DK" baseline="0"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smtClean="0"/>
              <a:t>Derfor</a:t>
            </a:r>
            <a:r>
              <a:rPr lang="da-DK" baseline="0" dirty="0" smtClean="0"/>
              <a:t> er en </a:t>
            </a:r>
            <a:r>
              <a:rPr lang="da-DK" dirty="0" smtClean="0"/>
              <a:t>god tommelfingerregel</a:t>
            </a:r>
            <a:r>
              <a:rPr lang="da-DK" baseline="0" dirty="0" smtClean="0"/>
              <a:t> for personer med hovedpine, at det er helt okay med indtag af smertestillende 2 dage hver uge (i gennemsnit), men dette må ikke overstiges.</a:t>
            </a:r>
          </a:p>
        </p:txBody>
      </p:sp>
      <p:sp>
        <p:nvSpPr>
          <p:cNvPr id="4" name="Pladsholder til diasnummer 3"/>
          <p:cNvSpPr>
            <a:spLocks noGrp="1"/>
          </p:cNvSpPr>
          <p:nvPr>
            <p:ph type="sldNum" sz="quarter" idx="10"/>
          </p:nvPr>
        </p:nvSpPr>
        <p:spPr/>
        <p:txBody>
          <a:bodyPr/>
          <a:lstStyle/>
          <a:p>
            <a:fld id="{211F08D4-6C2B-4EA3-AC8F-0583D4509912}" type="slidenum">
              <a:rPr lang="da-DK" smtClean="0"/>
              <a:t>4</a:t>
            </a:fld>
            <a:endParaRPr lang="da-DK"/>
          </a:p>
        </p:txBody>
      </p:sp>
    </p:spTree>
    <p:extLst>
      <p:ext uri="{BB962C8B-B14F-4D97-AF65-F5344CB8AC3E}">
        <p14:creationId xmlns:p14="http://schemas.microsoft.com/office/powerpoint/2010/main" val="23658275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smtClean="0"/>
              <a:t>Hovedpine</a:t>
            </a:r>
            <a:r>
              <a:rPr lang="da-DK" baseline="0" dirty="0" smtClean="0"/>
              <a:t> er en meget udbredt tilstand i Danmark, og næsten alle mennesker vil i løbet af deres liv prøve at have hovedpine. </a:t>
            </a:r>
          </a:p>
          <a:p>
            <a:r>
              <a:rPr lang="da-DK" baseline="0" dirty="0" smtClean="0"/>
              <a:t>(</a:t>
            </a:r>
            <a:r>
              <a:rPr lang="da-DK" baseline="0" dirty="0" err="1" smtClean="0"/>
              <a:t>Slidet</a:t>
            </a:r>
            <a:r>
              <a:rPr lang="da-DK" baseline="0" dirty="0" smtClean="0"/>
              <a:t> viser overordnet en række fakta om hovedpine i Danmark). </a:t>
            </a:r>
          </a:p>
          <a:p>
            <a:endParaRPr lang="da-DK" baseline="0" dirty="0" smtClean="0"/>
          </a:p>
          <a:p>
            <a:endParaRPr lang="da-DK" dirty="0"/>
          </a:p>
        </p:txBody>
      </p:sp>
      <p:sp>
        <p:nvSpPr>
          <p:cNvPr id="4" name="Pladsholder til diasnummer 3"/>
          <p:cNvSpPr>
            <a:spLocks noGrp="1"/>
          </p:cNvSpPr>
          <p:nvPr>
            <p:ph type="sldNum" sz="quarter" idx="10"/>
          </p:nvPr>
        </p:nvSpPr>
        <p:spPr/>
        <p:txBody>
          <a:bodyPr/>
          <a:lstStyle/>
          <a:p>
            <a:fld id="{211F08D4-6C2B-4EA3-AC8F-0583D4509912}" type="slidenum">
              <a:rPr lang="da-DK" smtClean="0"/>
              <a:t>5</a:t>
            </a:fld>
            <a:endParaRPr lang="da-DK"/>
          </a:p>
        </p:txBody>
      </p:sp>
    </p:spTree>
    <p:extLst>
      <p:ext uri="{BB962C8B-B14F-4D97-AF65-F5344CB8AC3E}">
        <p14:creationId xmlns:p14="http://schemas.microsoft.com/office/powerpoint/2010/main" val="7436159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smtClean="0"/>
              <a:t>(Det</a:t>
            </a:r>
            <a:r>
              <a:rPr lang="da-DK" baseline="0" dirty="0" smtClean="0"/>
              <a:t>te slide viser en række fakta om MOH i Danmark – tilsvarende forrige slide)</a:t>
            </a:r>
            <a:endParaRPr lang="da-DK" dirty="0"/>
          </a:p>
        </p:txBody>
      </p:sp>
      <p:sp>
        <p:nvSpPr>
          <p:cNvPr id="4" name="Pladsholder til diasnummer 3"/>
          <p:cNvSpPr>
            <a:spLocks noGrp="1"/>
          </p:cNvSpPr>
          <p:nvPr>
            <p:ph type="sldNum" sz="quarter" idx="10"/>
          </p:nvPr>
        </p:nvSpPr>
        <p:spPr/>
        <p:txBody>
          <a:bodyPr/>
          <a:lstStyle/>
          <a:p>
            <a:fld id="{211F08D4-6C2B-4EA3-AC8F-0583D4509912}" type="slidenum">
              <a:rPr lang="da-DK" smtClean="0"/>
              <a:t>6</a:t>
            </a:fld>
            <a:endParaRPr lang="da-DK"/>
          </a:p>
        </p:txBody>
      </p:sp>
    </p:spTree>
    <p:extLst>
      <p:ext uri="{BB962C8B-B14F-4D97-AF65-F5344CB8AC3E}">
        <p14:creationId xmlns:p14="http://schemas.microsoft.com/office/powerpoint/2010/main" val="38938810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smtClean="0"/>
              <a:t>MOH</a:t>
            </a:r>
            <a:r>
              <a:rPr lang="da-DK" baseline="0" dirty="0" smtClean="0"/>
              <a:t> medfører væsentlige personlige omkostninger, både i form af nedsat livskvalitet og oplevet øget belastning i hverdagen.</a:t>
            </a:r>
          </a:p>
          <a:p>
            <a:endParaRPr lang="da-DK" baseline="0" dirty="0" smtClean="0"/>
          </a:p>
          <a:p>
            <a:r>
              <a:rPr lang="da-DK" baseline="0" dirty="0" smtClean="0"/>
              <a:t>Hos flere giver MOH også anledning til symptomer, der minder meget om de symptomer, man ser ved angst og depression. Heldigvis bedres disse symptomer, når MOH behandles.</a:t>
            </a:r>
          </a:p>
          <a:p>
            <a:endParaRPr lang="da-DK" baseline="0" dirty="0" smtClean="0"/>
          </a:p>
          <a:p>
            <a:r>
              <a:rPr lang="da-DK" baseline="0" dirty="0" smtClean="0"/>
              <a:t>For samfundet er MOH også en belastning – både socialt og økonomisk. MOH er samlet set en af de dyreste neurologiske sygdomme. </a:t>
            </a:r>
          </a:p>
          <a:p>
            <a:endParaRPr lang="da-DK" baseline="0" dirty="0" smtClean="0"/>
          </a:p>
          <a:p>
            <a:r>
              <a:rPr lang="da-DK" baseline="0" dirty="0" smtClean="0"/>
              <a:t>Men vigtigst af alt, så kan MOH både behandles og forebygges. </a:t>
            </a:r>
          </a:p>
        </p:txBody>
      </p:sp>
      <p:sp>
        <p:nvSpPr>
          <p:cNvPr id="4" name="Pladsholder til diasnummer 3"/>
          <p:cNvSpPr>
            <a:spLocks noGrp="1"/>
          </p:cNvSpPr>
          <p:nvPr>
            <p:ph type="sldNum" sz="quarter" idx="10"/>
          </p:nvPr>
        </p:nvSpPr>
        <p:spPr/>
        <p:txBody>
          <a:bodyPr/>
          <a:lstStyle/>
          <a:p>
            <a:fld id="{211F08D4-6C2B-4EA3-AC8F-0583D4509912}" type="slidenum">
              <a:rPr lang="da-DK" smtClean="0"/>
              <a:t>7</a:t>
            </a:fld>
            <a:endParaRPr lang="da-DK"/>
          </a:p>
        </p:txBody>
      </p:sp>
    </p:spTree>
    <p:extLst>
      <p:ext uri="{BB962C8B-B14F-4D97-AF65-F5344CB8AC3E}">
        <p14:creationId xmlns:p14="http://schemas.microsoft.com/office/powerpoint/2010/main" val="42320575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smtClean="0"/>
              <a:t>Det</a:t>
            </a:r>
            <a:r>
              <a:rPr lang="da-DK" baseline="0" dirty="0" smtClean="0"/>
              <a:t> er vigtigt at understrege, at det ikke er alle med hyppigt indtag af smertestillende, som udvikler MOH. </a:t>
            </a:r>
          </a:p>
          <a:p>
            <a:endParaRPr lang="da-DK" baseline="0" dirty="0" smtClean="0"/>
          </a:p>
          <a:p>
            <a:r>
              <a:rPr lang="da-DK" baseline="0" dirty="0" smtClean="0"/>
              <a:t>Personer, der i forvejen har migræne eller spændingshovedpine, er i størst risiko.</a:t>
            </a:r>
          </a:p>
          <a:p>
            <a:endParaRPr lang="da-DK" baseline="0" dirty="0" smtClean="0"/>
          </a:p>
          <a:p>
            <a:r>
              <a:rPr lang="da-DK" dirty="0" smtClean="0"/>
              <a:t>Flere</a:t>
            </a:r>
            <a:r>
              <a:rPr lang="da-DK" baseline="0" dirty="0" smtClean="0"/>
              <a:t> kvinder end mænd lider generelt af hovedpine, og derfor er der også relativt flere kvinder, der udvikler MOH. Der er faktisk næsten dobbelt så mange kvinder, som mænd, der lider af MOH.</a:t>
            </a:r>
          </a:p>
          <a:p>
            <a:endParaRPr lang="da-DK" baseline="0" dirty="0" smtClean="0"/>
          </a:p>
          <a:p>
            <a:r>
              <a:rPr lang="da-DK" baseline="0" dirty="0" smtClean="0"/>
              <a:t>Desuden forekommer MOH hyppigst i 40-50 års alderen, men kan komme i alle aldre. </a:t>
            </a:r>
            <a:endParaRPr lang="da-DK" dirty="0"/>
          </a:p>
        </p:txBody>
      </p:sp>
      <p:sp>
        <p:nvSpPr>
          <p:cNvPr id="4" name="Pladsholder til diasnummer 3"/>
          <p:cNvSpPr>
            <a:spLocks noGrp="1"/>
          </p:cNvSpPr>
          <p:nvPr>
            <p:ph type="sldNum" sz="quarter" idx="10"/>
          </p:nvPr>
        </p:nvSpPr>
        <p:spPr/>
        <p:txBody>
          <a:bodyPr/>
          <a:lstStyle/>
          <a:p>
            <a:fld id="{211F08D4-6C2B-4EA3-AC8F-0583D4509912}" type="slidenum">
              <a:rPr lang="da-DK" smtClean="0"/>
              <a:t>8</a:t>
            </a:fld>
            <a:endParaRPr lang="da-DK"/>
          </a:p>
        </p:txBody>
      </p:sp>
    </p:spTree>
    <p:extLst>
      <p:ext uri="{BB962C8B-B14F-4D97-AF65-F5344CB8AC3E}">
        <p14:creationId xmlns:p14="http://schemas.microsoft.com/office/powerpoint/2010/main" val="4131660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smtClean="0"/>
              <a:t>Selvom man</a:t>
            </a:r>
            <a:r>
              <a:rPr lang="da-DK" baseline="0" dirty="0" smtClean="0"/>
              <a:t> lider af hovedpine, er det ikke sikkert, at man udvikler MOH. </a:t>
            </a:r>
          </a:p>
          <a:p>
            <a:endParaRPr lang="da-DK" baseline="0" dirty="0" smtClean="0"/>
          </a:p>
          <a:p>
            <a:r>
              <a:rPr lang="da-DK" baseline="0" dirty="0" smtClean="0"/>
              <a:t>Erfaringsmæssigt er der nogle bestemte ting og situationer, der ofte medfører et overforbrug af smertestillende:</a:t>
            </a:r>
          </a:p>
          <a:p>
            <a:pPr marL="171450" indent="-171450">
              <a:buFont typeface="Arial" panose="020B0604020202020204" pitchFamily="34" charset="0"/>
              <a:buChar char="•"/>
            </a:pPr>
            <a:r>
              <a:rPr lang="da-DK" baseline="0" dirty="0" smtClean="0"/>
              <a:t>I stedet for at søge læge for at få behandlet sin hovedpine, forsøger man selv at behandle den med smertestillende medicin. Det kan medføre, at man kommer til at tage smertestillende for mange dage om måneden og dermed udvikler et overforbrug. Ofte er oplevelsen, at den smertestillende medicin begynder at have nedsat effekt, hvorfor man så tager mere. Det er starten på en ond cirkel. </a:t>
            </a:r>
          </a:p>
          <a:p>
            <a:pPr marL="0" indent="0">
              <a:buFont typeface="Arial" panose="020B0604020202020204" pitchFamily="34" charset="0"/>
              <a:buNone/>
            </a:pPr>
            <a:endParaRPr lang="da-DK" baseline="0" dirty="0" smtClean="0"/>
          </a:p>
          <a:p>
            <a:pPr marL="171450" indent="-171450">
              <a:buFont typeface="Arial" panose="020B0604020202020204" pitchFamily="34" charset="0"/>
              <a:buChar char="•"/>
            </a:pPr>
            <a:r>
              <a:rPr lang="da-DK" baseline="0" dirty="0" smtClean="0"/>
              <a:t>Der er risiko for, at grund-hovedpinen ikke behandles på den optimale og mest effektive måde – eks. at man anvender </a:t>
            </a:r>
            <a:r>
              <a:rPr lang="da-DK" baseline="0" dirty="0" err="1" smtClean="0"/>
              <a:t>paracetamol</a:t>
            </a:r>
            <a:r>
              <a:rPr lang="da-DK" baseline="0" dirty="0" smtClean="0"/>
              <a:t> til migræne, hvor </a:t>
            </a:r>
            <a:r>
              <a:rPr lang="da-DK" baseline="0" dirty="0" err="1" smtClean="0"/>
              <a:t>triptaner</a:t>
            </a:r>
            <a:r>
              <a:rPr lang="da-DK" baseline="0" dirty="0" smtClean="0"/>
              <a:t> kunne være en langt mere effektiv anfaldsbehandling. I mange tilfælde kunne patienterne også have glæde af forebyggende hovedpinemedicin, henvisning til fysioterapeut, neurolog, osv.  Men forebyggende behandling virker ikke, hvis der er et vedvarende overforbrug, da patienterne er blevet immune over for al behandling. Så for at finde frem til hvilken grund-hovedpine patienten har, bliver man nødt til at stoppe med den smertestillende behandling i en periode.</a:t>
            </a:r>
          </a:p>
          <a:p>
            <a:pPr marL="0" indent="0">
              <a:buFont typeface="Arial" panose="020B0604020202020204" pitchFamily="34" charset="0"/>
              <a:buNone/>
            </a:pPr>
            <a:endParaRPr lang="da-DK" baseline="0" dirty="0" smtClean="0"/>
          </a:p>
          <a:p>
            <a:pPr marL="171450" indent="-171450">
              <a:buFont typeface="Arial" panose="020B0604020202020204" pitchFamily="34" charset="0"/>
              <a:buChar char="•"/>
            </a:pPr>
            <a:r>
              <a:rPr lang="da-DK" baseline="0" dirty="0" smtClean="0"/>
              <a:t>Man er langt større risiko for at udvikle MOH, hvis man i forvejen lider af hovedpine og tager smertestillende for andre smerter i en lang periode. Det kan både være håndkøbsmedicin og receptpligtig medicin udskrevet af egen læge for f.eks. lændesmerter, gigtsmerter, tennisalbue, osv. Det er vigtigt her at understrege, at man selvfølgelig godt i en periode må tage fast smertestillende for sine smerter. Problemet opstår ved langvarig daglig smertebehandling. For de, der har hovedpine er max-grænsen for smertestillende 2 dage/uge. </a:t>
            </a:r>
          </a:p>
          <a:p>
            <a:pPr marL="0" indent="0">
              <a:buFont typeface="Arial" panose="020B0604020202020204" pitchFamily="34" charset="0"/>
              <a:buNone/>
            </a:pPr>
            <a:endParaRPr lang="da-DK" baseline="0" dirty="0" smtClean="0"/>
          </a:p>
        </p:txBody>
      </p:sp>
      <p:sp>
        <p:nvSpPr>
          <p:cNvPr id="4" name="Pladsholder til diasnummer 3"/>
          <p:cNvSpPr>
            <a:spLocks noGrp="1"/>
          </p:cNvSpPr>
          <p:nvPr>
            <p:ph type="sldNum" sz="quarter" idx="10"/>
          </p:nvPr>
        </p:nvSpPr>
        <p:spPr/>
        <p:txBody>
          <a:bodyPr/>
          <a:lstStyle/>
          <a:p>
            <a:fld id="{211F08D4-6C2B-4EA3-AC8F-0583D4509912}" type="slidenum">
              <a:rPr lang="da-DK" smtClean="0"/>
              <a:t>9</a:t>
            </a:fld>
            <a:endParaRPr lang="da-DK"/>
          </a:p>
        </p:txBody>
      </p:sp>
    </p:spTree>
    <p:extLst>
      <p:ext uri="{BB962C8B-B14F-4D97-AF65-F5344CB8AC3E}">
        <p14:creationId xmlns:p14="http://schemas.microsoft.com/office/powerpoint/2010/main" val="37880680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s">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a-DK" smtClean="0"/>
              <a:t>Klik for at redigere i master</a:t>
            </a:r>
            <a:endParaRPr lang="da-DK"/>
          </a:p>
        </p:txBody>
      </p:sp>
      <p:sp>
        <p:nvSpPr>
          <p:cNvPr id="3" name="U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smtClean="0"/>
              <a:t>Klik for at redigere i master</a:t>
            </a:r>
            <a:endParaRPr lang="da-DK"/>
          </a:p>
        </p:txBody>
      </p:sp>
      <p:sp>
        <p:nvSpPr>
          <p:cNvPr id="4" name="Pladsholder til dato 3"/>
          <p:cNvSpPr>
            <a:spLocks noGrp="1"/>
          </p:cNvSpPr>
          <p:nvPr>
            <p:ph type="dt" sz="half" idx="10"/>
          </p:nvPr>
        </p:nvSpPr>
        <p:spPr/>
        <p:txBody>
          <a:bodyPr/>
          <a:lstStyle/>
          <a:p>
            <a:fld id="{79196C14-5FC9-4A27-9AAC-E512991274A4}" type="datetimeFigureOut">
              <a:rPr lang="da-DK" smtClean="0"/>
              <a:t>12-12-2017</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5FEFA99A-FD19-4D25-A439-FC71706D36A6}" type="slidenum">
              <a:rPr lang="da-DK" smtClean="0"/>
              <a:t>‹nr.›</a:t>
            </a:fld>
            <a:endParaRPr lang="da-DK"/>
          </a:p>
        </p:txBody>
      </p:sp>
    </p:spTree>
    <p:extLst>
      <p:ext uri="{BB962C8B-B14F-4D97-AF65-F5344CB8AC3E}">
        <p14:creationId xmlns:p14="http://schemas.microsoft.com/office/powerpoint/2010/main" val="3278006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mtClean="0"/>
              <a:t>Klik for at redigere i master</a:t>
            </a:r>
            <a:endParaRPr lang="da-DK"/>
          </a:p>
        </p:txBody>
      </p:sp>
      <p:sp>
        <p:nvSpPr>
          <p:cNvPr id="3" name="Pladsholder til lodret titel 2"/>
          <p:cNvSpPr>
            <a:spLocks noGrp="1"/>
          </p:cNvSpPr>
          <p:nvPr>
            <p:ph type="body" orient="vert" idx="1"/>
          </p:nvPr>
        </p:nvSpPr>
        <p:spPr/>
        <p:txBody>
          <a:bodyPr vert="eaVert"/>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dato 3"/>
          <p:cNvSpPr>
            <a:spLocks noGrp="1"/>
          </p:cNvSpPr>
          <p:nvPr>
            <p:ph type="dt" sz="half" idx="10"/>
          </p:nvPr>
        </p:nvSpPr>
        <p:spPr/>
        <p:txBody>
          <a:bodyPr/>
          <a:lstStyle/>
          <a:p>
            <a:fld id="{79196C14-5FC9-4A27-9AAC-E512991274A4}" type="datetimeFigureOut">
              <a:rPr lang="da-DK" smtClean="0"/>
              <a:t>12-12-2017</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5FEFA99A-FD19-4D25-A439-FC71706D36A6}" type="slidenum">
              <a:rPr lang="da-DK" smtClean="0"/>
              <a:t>‹nr.›</a:t>
            </a:fld>
            <a:endParaRPr lang="da-DK"/>
          </a:p>
        </p:txBody>
      </p:sp>
    </p:spTree>
    <p:extLst>
      <p:ext uri="{BB962C8B-B14F-4D97-AF65-F5344CB8AC3E}">
        <p14:creationId xmlns:p14="http://schemas.microsoft.com/office/powerpoint/2010/main" val="34326404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6629400" y="274638"/>
            <a:ext cx="2057400" cy="5851525"/>
          </a:xfrm>
        </p:spPr>
        <p:txBody>
          <a:bodyPr vert="eaVert"/>
          <a:lstStyle/>
          <a:p>
            <a:r>
              <a:rPr lang="da-DK" smtClean="0"/>
              <a:t>Klik for at redigere i master</a:t>
            </a:r>
            <a:endParaRPr lang="da-DK"/>
          </a:p>
        </p:txBody>
      </p:sp>
      <p:sp>
        <p:nvSpPr>
          <p:cNvPr id="3" name="Pladsholder til lodret titel 2"/>
          <p:cNvSpPr>
            <a:spLocks noGrp="1"/>
          </p:cNvSpPr>
          <p:nvPr>
            <p:ph type="body" orient="vert" idx="1"/>
          </p:nvPr>
        </p:nvSpPr>
        <p:spPr>
          <a:xfrm>
            <a:off x="457200" y="274638"/>
            <a:ext cx="6019800" cy="5851525"/>
          </a:xfrm>
        </p:spPr>
        <p:txBody>
          <a:bodyPr vert="eaVert"/>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dato 3"/>
          <p:cNvSpPr>
            <a:spLocks noGrp="1"/>
          </p:cNvSpPr>
          <p:nvPr>
            <p:ph type="dt" sz="half" idx="10"/>
          </p:nvPr>
        </p:nvSpPr>
        <p:spPr/>
        <p:txBody>
          <a:bodyPr/>
          <a:lstStyle/>
          <a:p>
            <a:fld id="{79196C14-5FC9-4A27-9AAC-E512991274A4}" type="datetimeFigureOut">
              <a:rPr lang="da-DK" smtClean="0"/>
              <a:t>12-12-2017</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5FEFA99A-FD19-4D25-A439-FC71706D36A6}" type="slidenum">
              <a:rPr lang="da-DK" smtClean="0"/>
              <a:t>‹nr.›</a:t>
            </a:fld>
            <a:endParaRPr lang="da-DK"/>
          </a:p>
        </p:txBody>
      </p:sp>
    </p:spTree>
    <p:extLst>
      <p:ext uri="{BB962C8B-B14F-4D97-AF65-F5344CB8AC3E}">
        <p14:creationId xmlns:p14="http://schemas.microsoft.com/office/powerpoint/2010/main" val="23333205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mtClean="0"/>
              <a:t>Klik for at redigere i master</a:t>
            </a:r>
            <a:endParaRPr lang="da-DK"/>
          </a:p>
        </p:txBody>
      </p:sp>
      <p:sp>
        <p:nvSpPr>
          <p:cNvPr id="3" name="Pladsholder til indhold 2"/>
          <p:cNvSpPr>
            <a:spLocks noGrp="1"/>
          </p:cNvSpPr>
          <p:nvPr>
            <p:ph idx="1"/>
          </p:nvPr>
        </p:nvSpPr>
        <p:spPr/>
        <p:txBody>
          <a:body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dato 3"/>
          <p:cNvSpPr>
            <a:spLocks noGrp="1"/>
          </p:cNvSpPr>
          <p:nvPr>
            <p:ph type="dt" sz="half" idx="10"/>
          </p:nvPr>
        </p:nvSpPr>
        <p:spPr/>
        <p:txBody>
          <a:bodyPr/>
          <a:lstStyle/>
          <a:p>
            <a:fld id="{79196C14-5FC9-4A27-9AAC-E512991274A4}" type="datetimeFigureOut">
              <a:rPr lang="da-DK" smtClean="0"/>
              <a:t>12-12-2017</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5FEFA99A-FD19-4D25-A439-FC71706D36A6}" type="slidenum">
              <a:rPr lang="da-DK" smtClean="0"/>
              <a:t>‹nr.›</a:t>
            </a:fld>
            <a:endParaRPr lang="da-DK"/>
          </a:p>
        </p:txBody>
      </p:sp>
    </p:spTree>
    <p:extLst>
      <p:ext uri="{BB962C8B-B14F-4D97-AF65-F5344CB8AC3E}">
        <p14:creationId xmlns:p14="http://schemas.microsoft.com/office/powerpoint/2010/main" val="11004342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a-DK" smtClean="0"/>
              <a:t>Klik for at redigere i master</a:t>
            </a:r>
            <a:endParaRPr lang="da-DK"/>
          </a:p>
        </p:txBody>
      </p:sp>
      <p:sp>
        <p:nvSpPr>
          <p:cNvPr id="3" name="Pladsholder til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smtClean="0"/>
              <a:t>Klik for at redigere i master</a:t>
            </a:r>
          </a:p>
        </p:txBody>
      </p:sp>
      <p:sp>
        <p:nvSpPr>
          <p:cNvPr id="4" name="Pladsholder til dato 3"/>
          <p:cNvSpPr>
            <a:spLocks noGrp="1"/>
          </p:cNvSpPr>
          <p:nvPr>
            <p:ph type="dt" sz="half" idx="10"/>
          </p:nvPr>
        </p:nvSpPr>
        <p:spPr/>
        <p:txBody>
          <a:bodyPr/>
          <a:lstStyle/>
          <a:p>
            <a:fld id="{79196C14-5FC9-4A27-9AAC-E512991274A4}" type="datetimeFigureOut">
              <a:rPr lang="da-DK" smtClean="0"/>
              <a:t>12-12-2017</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5FEFA99A-FD19-4D25-A439-FC71706D36A6}" type="slidenum">
              <a:rPr lang="da-DK" smtClean="0"/>
              <a:t>‹nr.›</a:t>
            </a:fld>
            <a:endParaRPr lang="da-DK"/>
          </a:p>
        </p:txBody>
      </p:sp>
    </p:spTree>
    <p:extLst>
      <p:ext uri="{BB962C8B-B14F-4D97-AF65-F5344CB8AC3E}">
        <p14:creationId xmlns:p14="http://schemas.microsoft.com/office/powerpoint/2010/main" val="14430694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mtClean="0"/>
              <a:t>Klik for at redigere i master</a:t>
            </a:r>
            <a:endParaRPr lang="da-DK"/>
          </a:p>
        </p:txBody>
      </p:sp>
      <p:sp>
        <p:nvSpPr>
          <p:cNvPr id="3" name="Pladsholder til indhol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indhol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5" name="Pladsholder til dato 4"/>
          <p:cNvSpPr>
            <a:spLocks noGrp="1"/>
          </p:cNvSpPr>
          <p:nvPr>
            <p:ph type="dt" sz="half" idx="10"/>
          </p:nvPr>
        </p:nvSpPr>
        <p:spPr/>
        <p:txBody>
          <a:bodyPr/>
          <a:lstStyle/>
          <a:p>
            <a:fld id="{79196C14-5FC9-4A27-9AAC-E512991274A4}" type="datetimeFigureOut">
              <a:rPr lang="da-DK" smtClean="0"/>
              <a:t>12-12-2017</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diasnummer 6"/>
          <p:cNvSpPr>
            <a:spLocks noGrp="1"/>
          </p:cNvSpPr>
          <p:nvPr>
            <p:ph type="sldNum" sz="quarter" idx="12"/>
          </p:nvPr>
        </p:nvSpPr>
        <p:spPr/>
        <p:txBody>
          <a:bodyPr/>
          <a:lstStyle/>
          <a:p>
            <a:fld id="{5FEFA99A-FD19-4D25-A439-FC71706D36A6}" type="slidenum">
              <a:rPr lang="da-DK" smtClean="0"/>
              <a:t>‹nr.›</a:t>
            </a:fld>
            <a:endParaRPr lang="da-DK"/>
          </a:p>
        </p:txBody>
      </p:sp>
    </p:spTree>
    <p:extLst>
      <p:ext uri="{BB962C8B-B14F-4D97-AF65-F5344CB8AC3E}">
        <p14:creationId xmlns:p14="http://schemas.microsoft.com/office/powerpoint/2010/main" val="40292355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a-DK" smtClean="0"/>
              <a:t>Klik for at redigere i master</a:t>
            </a:r>
            <a:endParaRPr lang="da-DK"/>
          </a:p>
        </p:txBody>
      </p:sp>
      <p:sp>
        <p:nvSpPr>
          <p:cNvPr id="3" name="Pladsholder til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smtClean="0"/>
              <a:t>Klik for at redigere i master</a:t>
            </a:r>
          </a:p>
        </p:txBody>
      </p:sp>
      <p:sp>
        <p:nvSpPr>
          <p:cNvPr id="4" name="Pladsholder til ind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5" name="Pladsholder til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smtClean="0"/>
              <a:t>Klik for at redigere i master</a:t>
            </a:r>
          </a:p>
        </p:txBody>
      </p:sp>
      <p:sp>
        <p:nvSpPr>
          <p:cNvPr id="6" name="Pladsholder til indhol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7" name="Pladsholder til dato 6"/>
          <p:cNvSpPr>
            <a:spLocks noGrp="1"/>
          </p:cNvSpPr>
          <p:nvPr>
            <p:ph type="dt" sz="half" idx="10"/>
          </p:nvPr>
        </p:nvSpPr>
        <p:spPr/>
        <p:txBody>
          <a:bodyPr/>
          <a:lstStyle/>
          <a:p>
            <a:fld id="{79196C14-5FC9-4A27-9AAC-E512991274A4}" type="datetimeFigureOut">
              <a:rPr lang="da-DK" smtClean="0"/>
              <a:t>12-12-2017</a:t>
            </a:fld>
            <a:endParaRPr lang="da-DK"/>
          </a:p>
        </p:txBody>
      </p:sp>
      <p:sp>
        <p:nvSpPr>
          <p:cNvPr id="8" name="Pladsholder til sidefod 7"/>
          <p:cNvSpPr>
            <a:spLocks noGrp="1"/>
          </p:cNvSpPr>
          <p:nvPr>
            <p:ph type="ftr" sz="quarter" idx="11"/>
          </p:nvPr>
        </p:nvSpPr>
        <p:spPr/>
        <p:txBody>
          <a:bodyPr/>
          <a:lstStyle/>
          <a:p>
            <a:endParaRPr lang="da-DK"/>
          </a:p>
        </p:txBody>
      </p:sp>
      <p:sp>
        <p:nvSpPr>
          <p:cNvPr id="9" name="Pladsholder til diasnummer 8"/>
          <p:cNvSpPr>
            <a:spLocks noGrp="1"/>
          </p:cNvSpPr>
          <p:nvPr>
            <p:ph type="sldNum" sz="quarter" idx="12"/>
          </p:nvPr>
        </p:nvSpPr>
        <p:spPr/>
        <p:txBody>
          <a:bodyPr/>
          <a:lstStyle/>
          <a:p>
            <a:fld id="{5FEFA99A-FD19-4D25-A439-FC71706D36A6}" type="slidenum">
              <a:rPr lang="da-DK" smtClean="0"/>
              <a:t>‹nr.›</a:t>
            </a:fld>
            <a:endParaRPr lang="da-DK"/>
          </a:p>
        </p:txBody>
      </p:sp>
    </p:spTree>
    <p:extLst>
      <p:ext uri="{BB962C8B-B14F-4D97-AF65-F5344CB8AC3E}">
        <p14:creationId xmlns:p14="http://schemas.microsoft.com/office/powerpoint/2010/main" val="19485533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mtClean="0"/>
              <a:t>Klik for at redigere i master</a:t>
            </a:r>
            <a:endParaRPr lang="da-DK"/>
          </a:p>
        </p:txBody>
      </p:sp>
      <p:sp>
        <p:nvSpPr>
          <p:cNvPr id="3" name="Pladsholder til dato 2"/>
          <p:cNvSpPr>
            <a:spLocks noGrp="1"/>
          </p:cNvSpPr>
          <p:nvPr>
            <p:ph type="dt" sz="half" idx="10"/>
          </p:nvPr>
        </p:nvSpPr>
        <p:spPr/>
        <p:txBody>
          <a:bodyPr/>
          <a:lstStyle/>
          <a:p>
            <a:fld id="{79196C14-5FC9-4A27-9AAC-E512991274A4}" type="datetimeFigureOut">
              <a:rPr lang="da-DK" smtClean="0"/>
              <a:t>12-12-2017</a:t>
            </a:fld>
            <a:endParaRPr lang="da-DK"/>
          </a:p>
        </p:txBody>
      </p:sp>
      <p:sp>
        <p:nvSpPr>
          <p:cNvPr id="4" name="Pladsholder til sidefod 3"/>
          <p:cNvSpPr>
            <a:spLocks noGrp="1"/>
          </p:cNvSpPr>
          <p:nvPr>
            <p:ph type="ftr" sz="quarter" idx="11"/>
          </p:nvPr>
        </p:nvSpPr>
        <p:spPr/>
        <p:txBody>
          <a:bodyPr/>
          <a:lstStyle/>
          <a:p>
            <a:endParaRPr lang="da-DK"/>
          </a:p>
        </p:txBody>
      </p:sp>
      <p:sp>
        <p:nvSpPr>
          <p:cNvPr id="5" name="Pladsholder til diasnummer 4"/>
          <p:cNvSpPr>
            <a:spLocks noGrp="1"/>
          </p:cNvSpPr>
          <p:nvPr>
            <p:ph type="sldNum" sz="quarter" idx="12"/>
          </p:nvPr>
        </p:nvSpPr>
        <p:spPr/>
        <p:txBody>
          <a:bodyPr/>
          <a:lstStyle/>
          <a:p>
            <a:fld id="{5FEFA99A-FD19-4D25-A439-FC71706D36A6}" type="slidenum">
              <a:rPr lang="da-DK" smtClean="0"/>
              <a:t>‹nr.›</a:t>
            </a:fld>
            <a:endParaRPr lang="da-DK"/>
          </a:p>
        </p:txBody>
      </p:sp>
    </p:spTree>
    <p:extLst>
      <p:ext uri="{BB962C8B-B14F-4D97-AF65-F5344CB8AC3E}">
        <p14:creationId xmlns:p14="http://schemas.microsoft.com/office/powerpoint/2010/main" val="25611910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fld id="{79196C14-5FC9-4A27-9AAC-E512991274A4}" type="datetimeFigureOut">
              <a:rPr lang="da-DK" smtClean="0"/>
              <a:t>12-12-2017</a:t>
            </a:fld>
            <a:endParaRPr lang="da-DK"/>
          </a:p>
        </p:txBody>
      </p:sp>
      <p:sp>
        <p:nvSpPr>
          <p:cNvPr id="3" name="Pladsholder til sidefod 2"/>
          <p:cNvSpPr>
            <a:spLocks noGrp="1"/>
          </p:cNvSpPr>
          <p:nvPr>
            <p:ph type="ftr" sz="quarter" idx="11"/>
          </p:nvPr>
        </p:nvSpPr>
        <p:spPr/>
        <p:txBody>
          <a:bodyPr/>
          <a:lstStyle/>
          <a:p>
            <a:endParaRPr lang="da-DK"/>
          </a:p>
        </p:txBody>
      </p:sp>
      <p:sp>
        <p:nvSpPr>
          <p:cNvPr id="4" name="Pladsholder til diasnummer 3"/>
          <p:cNvSpPr>
            <a:spLocks noGrp="1"/>
          </p:cNvSpPr>
          <p:nvPr>
            <p:ph type="sldNum" sz="quarter" idx="12"/>
          </p:nvPr>
        </p:nvSpPr>
        <p:spPr/>
        <p:txBody>
          <a:bodyPr/>
          <a:lstStyle/>
          <a:p>
            <a:fld id="{5FEFA99A-FD19-4D25-A439-FC71706D36A6}" type="slidenum">
              <a:rPr lang="da-DK" smtClean="0"/>
              <a:t>‹nr.›</a:t>
            </a:fld>
            <a:endParaRPr lang="da-DK"/>
          </a:p>
        </p:txBody>
      </p:sp>
    </p:spTree>
    <p:extLst>
      <p:ext uri="{BB962C8B-B14F-4D97-AF65-F5344CB8AC3E}">
        <p14:creationId xmlns:p14="http://schemas.microsoft.com/office/powerpoint/2010/main" val="13124789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a-DK" smtClean="0"/>
              <a:t>Klik for at redigere i master</a:t>
            </a:r>
            <a:endParaRPr lang="da-DK"/>
          </a:p>
        </p:txBody>
      </p:sp>
      <p:sp>
        <p:nvSpPr>
          <p:cNvPr id="3" name="Pladsholder til indhol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smtClean="0"/>
              <a:t>Klik for at redigere i master</a:t>
            </a:r>
          </a:p>
        </p:txBody>
      </p:sp>
      <p:sp>
        <p:nvSpPr>
          <p:cNvPr id="5" name="Pladsholder til dato 4"/>
          <p:cNvSpPr>
            <a:spLocks noGrp="1"/>
          </p:cNvSpPr>
          <p:nvPr>
            <p:ph type="dt" sz="half" idx="10"/>
          </p:nvPr>
        </p:nvSpPr>
        <p:spPr/>
        <p:txBody>
          <a:bodyPr/>
          <a:lstStyle/>
          <a:p>
            <a:fld id="{79196C14-5FC9-4A27-9AAC-E512991274A4}" type="datetimeFigureOut">
              <a:rPr lang="da-DK" smtClean="0"/>
              <a:t>12-12-2017</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diasnummer 6"/>
          <p:cNvSpPr>
            <a:spLocks noGrp="1"/>
          </p:cNvSpPr>
          <p:nvPr>
            <p:ph type="sldNum" sz="quarter" idx="12"/>
          </p:nvPr>
        </p:nvSpPr>
        <p:spPr/>
        <p:txBody>
          <a:bodyPr/>
          <a:lstStyle/>
          <a:p>
            <a:fld id="{5FEFA99A-FD19-4D25-A439-FC71706D36A6}" type="slidenum">
              <a:rPr lang="da-DK" smtClean="0"/>
              <a:t>‹nr.›</a:t>
            </a:fld>
            <a:endParaRPr lang="da-DK"/>
          </a:p>
        </p:txBody>
      </p:sp>
    </p:spTree>
    <p:extLst>
      <p:ext uri="{BB962C8B-B14F-4D97-AF65-F5344CB8AC3E}">
        <p14:creationId xmlns:p14="http://schemas.microsoft.com/office/powerpoint/2010/main" val="9606674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a-DK" smtClean="0"/>
              <a:t>Klik for at redigere i master</a:t>
            </a:r>
            <a:endParaRPr lang="da-DK"/>
          </a:p>
        </p:txBody>
      </p:sp>
      <p:sp>
        <p:nvSpPr>
          <p:cNvPr id="3" name="Pladsholder til bille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smtClean="0"/>
              <a:t>Klik for at redigere i master</a:t>
            </a:r>
          </a:p>
        </p:txBody>
      </p:sp>
      <p:sp>
        <p:nvSpPr>
          <p:cNvPr id="5" name="Pladsholder til dato 4"/>
          <p:cNvSpPr>
            <a:spLocks noGrp="1"/>
          </p:cNvSpPr>
          <p:nvPr>
            <p:ph type="dt" sz="half" idx="10"/>
          </p:nvPr>
        </p:nvSpPr>
        <p:spPr/>
        <p:txBody>
          <a:bodyPr/>
          <a:lstStyle/>
          <a:p>
            <a:fld id="{79196C14-5FC9-4A27-9AAC-E512991274A4}" type="datetimeFigureOut">
              <a:rPr lang="da-DK" smtClean="0"/>
              <a:t>12-12-2017</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diasnummer 6"/>
          <p:cNvSpPr>
            <a:spLocks noGrp="1"/>
          </p:cNvSpPr>
          <p:nvPr>
            <p:ph type="sldNum" sz="quarter" idx="12"/>
          </p:nvPr>
        </p:nvSpPr>
        <p:spPr/>
        <p:txBody>
          <a:bodyPr/>
          <a:lstStyle/>
          <a:p>
            <a:fld id="{5FEFA99A-FD19-4D25-A439-FC71706D36A6}" type="slidenum">
              <a:rPr lang="da-DK" smtClean="0"/>
              <a:t>‹nr.›</a:t>
            </a:fld>
            <a:endParaRPr lang="da-DK"/>
          </a:p>
        </p:txBody>
      </p:sp>
    </p:spTree>
    <p:extLst>
      <p:ext uri="{BB962C8B-B14F-4D97-AF65-F5344CB8AC3E}">
        <p14:creationId xmlns:p14="http://schemas.microsoft.com/office/powerpoint/2010/main" val="35690596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a-DK" smtClean="0"/>
              <a:t>Klik for at redigere i master</a:t>
            </a:r>
            <a:endParaRPr lang="da-DK"/>
          </a:p>
        </p:txBody>
      </p:sp>
      <p:sp>
        <p:nvSpPr>
          <p:cNvPr id="3" name="Pladsholder til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dato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196C14-5FC9-4A27-9AAC-E512991274A4}" type="datetimeFigureOut">
              <a:rPr lang="da-DK" smtClean="0"/>
              <a:t>12-12-2017</a:t>
            </a:fld>
            <a:endParaRPr lang="da-DK"/>
          </a:p>
        </p:txBody>
      </p:sp>
      <p:sp>
        <p:nvSpPr>
          <p:cNvPr id="5" name="Pladsholder til sidefod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
        <p:nvSpPr>
          <p:cNvPr id="6" name="Pladsholder til dias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EFA99A-FD19-4D25-A439-FC71706D36A6}" type="slidenum">
              <a:rPr lang="da-DK" smtClean="0"/>
              <a:t>‹nr.›</a:t>
            </a:fld>
            <a:endParaRPr lang="da-DK"/>
          </a:p>
        </p:txBody>
      </p:sp>
    </p:spTree>
    <p:extLst>
      <p:ext uri="{BB962C8B-B14F-4D97-AF65-F5344CB8AC3E}">
        <p14:creationId xmlns:p14="http://schemas.microsoft.com/office/powerpoint/2010/main" val="8256234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notesSlide" Target="../notesSlides/notesSlide15.xml"/><Relationship Id="rId7" Type="http://schemas.openxmlformats.org/officeDocument/2006/relationships/image" Target="../media/image17.pn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16.emf"/><Relationship Id="rId4" Type="http://schemas.openxmlformats.org/officeDocument/2006/relationships/oleObject" Target="../embeddings/oleObject1.bin"/></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9.xml"/><Relationship Id="rId5" Type="http://schemas.openxmlformats.org/officeDocument/2006/relationships/hyperlink" Target="http://www.hovedpineforeningen.dk/" TargetMode="External"/><Relationship Id="rId4" Type="http://schemas.openxmlformats.org/officeDocument/2006/relationships/hyperlink" Target="http://www.danskhovedpinecenter.dk/"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endParaRPr lang="da-DK" dirty="0"/>
          </a:p>
        </p:txBody>
      </p:sp>
      <p:sp>
        <p:nvSpPr>
          <p:cNvPr id="3" name="Undertitel 2"/>
          <p:cNvSpPr>
            <a:spLocks noGrp="1"/>
          </p:cNvSpPr>
          <p:nvPr>
            <p:ph type="subTitle" idx="1"/>
          </p:nvPr>
        </p:nvSpPr>
        <p:spPr>
          <a:xfrm>
            <a:off x="1371600" y="4221088"/>
            <a:ext cx="7304856" cy="1752600"/>
          </a:xfrm>
        </p:spPr>
        <p:txBody>
          <a:bodyPr>
            <a:normAutofit/>
          </a:bodyPr>
          <a:lstStyle/>
          <a:p>
            <a:r>
              <a:rPr lang="da-DK" b="1" dirty="0" smtClean="0">
                <a:solidFill>
                  <a:srgbClr val="0000FF"/>
                </a:solidFill>
              </a:rPr>
              <a:t>Medicinoverforbrugshovedpine</a:t>
            </a:r>
            <a:endParaRPr lang="da-DK" b="1" dirty="0">
              <a:solidFill>
                <a:srgbClr val="0000FF"/>
              </a:solidFill>
            </a:endParaRPr>
          </a:p>
          <a:p>
            <a:r>
              <a:rPr lang="da-DK" b="1" i="1" dirty="0" smtClean="0">
                <a:solidFill>
                  <a:srgbClr val="0000FF"/>
                </a:solidFill>
              </a:rPr>
              <a:t>”Når hovedpinepiller giver hovedpine”</a:t>
            </a:r>
          </a:p>
        </p:txBody>
      </p:sp>
      <p:pic>
        <p:nvPicPr>
          <p:cNvPr id="1026" name="Picture 2" descr="C:\Users\rigj\AppData\Local\Microsoft\Windows\Temporary Internet Files\Content.Outlook\QQJNB237\image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332656"/>
            <a:ext cx="7776864" cy="3744416"/>
          </a:xfrm>
          <a:prstGeom prst="rect">
            <a:avLst/>
          </a:prstGeom>
          <a:noFill/>
          <a:extLst>
            <a:ext uri="{909E8E84-426E-40DD-AFC4-6F175D3DCCD1}">
              <a14:hiddenFill xmlns:a14="http://schemas.microsoft.com/office/drawing/2010/main">
                <a:solidFill>
                  <a:srgbClr val="FFFFFF"/>
                </a:solidFill>
              </a14:hiddenFill>
            </a:ext>
          </a:extLst>
        </p:spPr>
      </p:pic>
      <p:pic>
        <p:nvPicPr>
          <p:cNvPr id="5" name="Billede 4" descr="Untitled-3.ps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8675" y="5930543"/>
            <a:ext cx="542925"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kstboks 3"/>
          <p:cNvSpPr txBox="1"/>
          <p:nvPr/>
        </p:nvSpPr>
        <p:spPr>
          <a:xfrm>
            <a:off x="971600" y="5541344"/>
            <a:ext cx="3456384" cy="954107"/>
          </a:xfrm>
          <a:prstGeom prst="rect">
            <a:avLst/>
          </a:prstGeom>
          <a:noFill/>
        </p:spPr>
        <p:txBody>
          <a:bodyPr wrap="square" rtlCol="0">
            <a:spAutoFit/>
          </a:bodyPr>
          <a:lstStyle/>
          <a:p>
            <a:endParaRPr lang="da-DK" dirty="0" smtClean="0"/>
          </a:p>
          <a:p>
            <a:endParaRPr lang="da-DK" dirty="0"/>
          </a:p>
          <a:p>
            <a:r>
              <a:rPr lang="da-DK" sz="2000" b="1" dirty="0" smtClean="0"/>
              <a:t>Dansk Hovedpinecenter</a:t>
            </a:r>
            <a:endParaRPr lang="da-DK" sz="2000" b="1" dirty="0"/>
          </a:p>
        </p:txBody>
      </p:sp>
    </p:spTree>
    <p:extLst>
      <p:ext uri="{BB962C8B-B14F-4D97-AF65-F5344CB8AC3E}">
        <p14:creationId xmlns:p14="http://schemas.microsoft.com/office/powerpoint/2010/main" val="24986423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15864" y="17939"/>
            <a:ext cx="2128136" cy="182688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el 1"/>
          <p:cNvSpPr>
            <a:spLocks noGrp="1"/>
          </p:cNvSpPr>
          <p:nvPr>
            <p:ph type="title"/>
          </p:nvPr>
        </p:nvSpPr>
        <p:spPr>
          <a:xfrm>
            <a:off x="421046" y="141049"/>
            <a:ext cx="8229600" cy="1282154"/>
          </a:xfrm>
        </p:spPr>
        <p:txBody>
          <a:bodyPr>
            <a:noAutofit/>
          </a:bodyPr>
          <a:lstStyle/>
          <a:p>
            <a:r>
              <a:rPr lang="da-DK" sz="3600" b="1" dirty="0" smtClean="0">
                <a:solidFill>
                  <a:srgbClr val="0000FF"/>
                </a:solidFill>
              </a:rPr>
              <a:t/>
            </a:r>
            <a:br>
              <a:rPr lang="da-DK" sz="3600" b="1" dirty="0" smtClean="0">
                <a:solidFill>
                  <a:srgbClr val="0000FF"/>
                </a:solidFill>
              </a:rPr>
            </a:br>
            <a:r>
              <a:rPr lang="da-DK" sz="3600" b="1" dirty="0" smtClean="0">
                <a:solidFill>
                  <a:srgbClr val="0000FF"/>
                </a:solidFill>
              </a:rPr>
              <a:t>Håndtering af </a:t>
            </a:r>
            <a:br>
              <a:rPr lang="da-DK" sz="3600" b="1" dirty="0" smtClean="0">
                <a:solidFill>
                  <a:srgbClr val="0000FF"/>
                </a:solidFill>
              </a:rPr>
            </a:br>
            <a:r>
              <a:rPr lang="da-DK" sz="3600" b="1" dirty="0" smtClean="0">
                <a:solidFill>
                  <a:srgbClr val="0000FF"/>
                </a:solidFill>
              </a:rPr>
              <a:t>anden smerteproblematik</a:t>
            </a:r>
            <a:br>
              <a:rPr lang="da-DK" sz="3600" b="1" dirty="0" smtClean="0">
                <a:solidFill>
                  <a:srgbClr val="0000FF"/>
                </a:solidFill>
              </a:rPr>
            </a:br>
            <a:endParaRPr lang="da-DK" sz="3600" b="1" dirty="0">
              <a:solidFill>
                <a:srgbClr val="0000FF"/>
              </a:solidFill>
            </a:endParaRPr>
          </a:p>
        </p:txBody>
      </p:sp>
      <p:sp>
        <p:nvSpPr>
          <p:cNvPr id="3" name="Pladsholder til indhold 2"/>
          <p:cNvSpPr>
            <a:spLocks noGrp="1"/>
          </p:cNvSpPr>
          <p:nvPr>
            <p:ph idx="1"/>
          </p:nvPr>
        </p:nvSpPr>
        <p:spPr>
          <a:xfrm>
            <a:off x="497000" y="1340768"/>
            <a:ext cx="8150000" cy="5298281"/>
          </a:xfrm>
          <a:ln>
            <a:noFill/>
          </a:ln>
        </p:spPr>
        <p:txBody>
          <a:bodyPr>
            <a:normAutofit fontScale="92500" lnSpcReduction="10000"/>
          </a:bodyPr>
          <a:lstStyle/>
          <a:p>
            <a:endParaRPr lang="da-DK" sz="2800" dirty="0" smtClean="0"/>
          </a:p>
          <a:p>
            <a:r>
              <a:rPr lang="da-DK" sz="2800" dirty="0" smtClean="0"/>
              <a:t>Eksempel 1: </a:t>
            </a:r>
            <a:r>
              <a:rPr lang="da-DK" sz="2800" dirty="0" err="1" smtClean="0"/>
              <a:t>Gigt-patient</a:t>
            </a:r>
            <a:r>
              <a:rPr lang="da-DK" sz="2800" dirty="0" smtClean="0"/>
              <a:t> gennem flere år som er velbehandlet på daglig indtag af smertestillende medicin, og ikke har hyppig hovedpine </a:t>
            </a:r>
            <a:r>
              <a:rPr lang="da-DK" sz="2800" b="1" dirty="0" smtClean="0"/>
              <a:t>kan fortsætte med deres behandling.</a:t>
            </a:r>
          </a:p>
          <a:p>
            <a:pPr marL="0" indent="0">
              <a:buNone/>
            </a:pPr>
            <a:endParaRPr lang="da-DK" sz="2800" dirty="0" smtClean="0"/>
          </a:p>
          <a:p>
            <a:r>
              <a:rPr lang="da-DK" sz="2800" dirty="0" smtClean="0"/>
              <a:t>Eksempel 2: Ny </a:t>
            </a:r>
            <a:r>
              <a:rPr lang="da-DK" sz="2800" dirty="0" err="1" smtClean="0"/>
              <a:t>gigt-patient</a:t>
            </a:r>
            <a:r>
              <a:rPr lang="da-DK" sz="2800" dirty="0" smtClean="0"/>
              <a:t> som skal starte op i daglig smertebehandling, og ikke har hyppig hovedpine </a:t>
            </a:r>
            <a:r>
              <a:rPr lang="da-DK" sz="2800" b="1" dirty="0" smtClean="0"/>
              <a:t>kan  starte denne behandling.</a:t>
            </a:r>
          </a:p>
          <a:p>
            <a:pPr marL="0" indent="0">
              <a:buNone/>
            </a:pPr>
            <a:endParaRPr lang="da-DK" sz="2800" b="1" dirty="0" smtClean="0"/>
          </a:p>
          <a:p>
            <a:r>
              <a:rPr lang="da-DK" sz="2800" dirty="0" smtClean="0"/>
              <a:t>Eksempel 3: </a:t>
            </a:r>
            <a:r>
              <a:rPr lang="da-DK" sz="2800" dirty="0" err="1" smtClean="0"/>
              <a:t>Gigt-patient</a:t>
            </a:r>
            <a:r>
              <a:rPr lang="da-DK" sz="2800" dirty="0"/>
              <a:t> </a:t>
            </a:r>
            <a:r>
              <a:rPr lang="da-DK" sz="2800" dirty="0" smtClean="0"/>
              <a:t>med daglig smertestillende medicin og hyppig hovedpine </a:t>
            </a:r>
            <a:r>
              <a:rPr lang="da-DK" sz="2800" b="1" dirty="0" smtClean="0"/>
              <a:t>er en svær problemstilling – kræver dialog med egen læge.</a:t>
            </a:r>
            <a:endParaRPr lang="da-DK" sz="2800" b="1" dirty="0"/>
          </a:p>
        </p:txBody>
      </p:sp>
      <p:sp>
        <p:nvSpPr>
          <p:cNvPr id="9" name="Tekstboks 8"/>
          <p:cNvSpPr txBox="1"/>
          <p:nvPr/>
        </p:nvSpPr>
        <p:spPr>
          <a:xfrm>
            <a:off x="8099884" y="17939"/>
            <a:ext cx="1044116" cy="246221"/>
          </a:xfrm>
          <a:prstGeom prst="rect">
            <a:avLst/>
          </a:prstGeom>
          <a:noFill/>
        </p:spPr>
        <p:txBody>
          <a:bodyPr wrap="square" rtlCol="0">
            <a:spAutoFit/>
          </a:bodyPr>
          <a:lstStyle/>
          <a:p>
            <a:r>
              <a:rPr lang="da-DK" sz="1000" dirty="0" smtClean="0"/>
              <a:t>Foto: </a:t>
            </a:r>
            <a:r>
              <a:rPr lang="da-DK" sz="1000" dirty="0" err="1" smtClean="0"/>
              <a:t>Colourbox</a:t>
            </a:r>
            <a:endParaRPr lang="da-DK" sz="1000" dirty="0"/>
          </a:p>
        </p:txBody>
      </p:sp>
    </p:spTree>
    <p:extLst>
      <p:ext uri="{BB962C8B-B14F-4D97-AF65-F5344CB8AC3E}">
        <p14:creationId xmlns:p14="http://schemas.microsoft.com/office/powerpoint/2010/main" val="15963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1337360" y="3501008"/>
            <a:ext cx="6696744" cy="2308324"/>
          </a:xfrm>
          <a:prstGeom prst="rect">
            <a:avLst/>
          </a:prstGeom>
        </p:spPr>
        <p:txBody>
          <a:bodyPr wrap="square">
            <a:spAutoFit/>
          </a:bodyPr>
          <a:lstStyle/>
          <a:p>
            <a:pPr algn="ctr"/>
            <a:r>
              <a:rPr lang="da-DK" sz="3600" dirty="0" smtClean="0"/>
              <a:t>Ofte </a:t>
            </a:r>
            <a:r>
              <a:rPr lang="da-DK" sz="3600" dirty="0"/>
              <a:t>er adfærden </a:t>
            </a:r>
            <a:r>
              <a:rPr lang="da-DK" sz="3600" dirty="0" smtClean="0"/>
              <a:t>med et højt forbrug af smertestillende et udtryk </a:t>
            </a:r>
            <a:r>
              <a:rPr lang="da-DK" sz="3600" dirty="0"/>
              <a:t>for at få en travl hverdag til at hænge sammen</a:t>
            </a:r>
          </a:p>
        </p:txBody>
      </p:sp>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07904" y="120524"/>
            <a:ext cx="3502263" cy="2336961"/>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5811"/>
          <a:stretch/>
        </p:blipFill>
        <p:spPr bwMode="auto">
          <a:xfrm>
            <a:off x="812800" y="822752"/>
            <a:ext cx="3261547" cy="2376264"/>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kstboks 2"/>
          <p:cNvSpPr txBox="1"/>
          <p:nvPr/>
        </p:nvSpPr>
        <p:spPr>
          <a:xfrm>
            <a:off x="5459035" y="2456250"/>
            <a:ext cx="1044116" cy="246221"/>
          </a:xfrm>
          <a:prstGeom prst="rect">
            <a:avLst/>
          </a:prstGeom>
          <a:noFill/>
        </p:spPr>
        <p:txBody>
          <a:bodyPr wrap="square" rtlCol="0">
            <a:spAutoFit/>
          </a:bodyPr>
          <a:lstStyle/>
          <a:p>
            <a:r>
              <a:rPr lang="da-DK" sz="1000" dirty="0" smtClean="0"/>
              <a:t>Foto: </a:t>
            </a:r>
            <a:r>
              <a:rPr lang="da-DK" sz="1000" dirty="0" err="1" smtClean="0"/>
              <a:t>Colourbox</a:t>
            </a:r>
            <a:endParaRPr lang="da-DK" sz="1000" dirty="0"/>
          </a:p>
        </p:txBody>
      </p:sp>
    </p:spTree>
    <p:extLst>
      <p:ext uri="{BB962C8B-B14F-4D97-AF65-F5344CB8AC3E}">
        <p14:creationId xmlns:p14="http://schemas.microsoft.com/office/powerpoint/2010/main" val="2639785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a-DK" b="1" dirty="0" smtClean="0">
                <a:solidFill>
                  <a:srgbClr val="0000FF"/>
                </a:solidFill>
              </a:rPr>
              <a:t>Hjælp til at holde regnskab over hovedpinedage og medicinforbrug</a:t>
            </a:r>
            <a:endParaRPr lang="da-DK" b="1" dirty="0">
              <a:solidFill>
                <a:srgbClr val="0000FF"/>
              </a:solidFill>
            </a:endParaRPr>
          </a:p>
        </p:txBody>
      </p:sp>
      <p:pic>
        <p:nvPicPr>
          <p:cNvPr id="9218"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23528" y="1605568"/>
            <a:ext cx="3432381" cy="51485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kstboks 3"/>
          <p:cNvSpPr txBox="1"/>
          <p:nvPr/>
        </p:nvSpPr>
        <p:spPr>
          <a:xfrm>
            <a:off x="4067944" y="1628800"/>
            <a:ext cx="4824536" cy="2860358"/>
          </a:xfrm>
          <a:prstGeom prst="roundRect">
            <a:avLst/>
          </a:prstGeom>
          <a:solidFill>
            <a:schemeClr val="bg1"/>
          </a:solidFill>
          <a:ln w="28575">
            <a:solidFill>
              <a:srgbClr val="FF0000"/>
            </a:solidFill>
          </a:ln>
        </p:spPr>
        <p:txBody>
          <a:bodyPr wrap="square" rtlCol="0">
            <a:spAutoFit/>
          </a:bodyPr>
          <a:lstStyle/>
          <a:p>
            <a:r>
              <a:rPr lang="da-DK" b="1" dirty="0" smtClean="0">
                <a:solidFill>
                  <a:srgbClr val="FF0000"/>
                </a:solidFill>
              </a:rPr>
              <a:t>Hovedpinekalender</a:t>
            </a:r>
          </a:p>
          <a:p>
            <a:r>
              <a:rPr lang="da-DK" dirty="0" smtClean="0">
                <a:solidFill>
                  <a:srgbClr val="FF0000"/>
                </a:solidFill>
              </a:rPr>
              <a:t>Registrering af antal dage med hovedpine og antal dage med medicinindtag.</a:t>
            </a:r>
          </a:p>
          <a:p>
            <a:endParaRPr lang="da-DK" dirty="0">
              <a:solidFill>
                <a:srgbClr val="FF0000"/>
              </a:solidFill>
            </a:endParaRPr>
          </a:p>
          <a:p>
            <a:r>
              <a:rPr lang="da-DK" dirty="0" smtClean="0">
                <a:solidFill>
                  <a:srgbClr val="FF0000"/>
                </a:solidFill>
              </a:rPr>
              <a:t>Godt redskab til </a:t>
            </a:r>
            <a:r>
              <a:rPr lang="da-DK" b="1" dirty="0" smtClean="0">
                <a:solidFill>
                  <a:srgbClr val="FF0000"/>
                </a:solidFill>
              </a:rPr>
              <a:t>forebyggelse </a:t>
            </a:r>
            <a:r>
              <a:rPr lang="da-DK" dirty="0" smtClean="0">
                <a:solidFill>
                  <a:srgbClr val="FF0000"/>
                </a:solidFill>
              </a:rPr>
              <a:t>og </a:t>
            </a:r>
            <a:r>
              <a:rPr lang="da-DK" b="1" dirty="0" smtClean="0">
                <a:solidFill>
                  <a:srgbClr val="FF0000"/>
                </a:solidFill>
              </a:rPr>
              <a:t>diagnostik</a:t>
            </a:r>
            <a:r>
              <a:rPr lang="da-DK" dirty="0" smtClean="0">
                <a:solidFill>
                  <a:srgbClr val="FF0000"/>
                </a:solidFill>
              </a:rPr>
              <a:t> af MOH</a:t>
            </a:r>
          </a:p>
          <a:p>
            <a:endParaRPr lang="da-DK" dirty="0">
              <a:solidFill>
                <a:srgbClr val="FF0000"/>
              </a:solidFill>
            </a:endParaRPr>
          </a:p>
          <a:p>
            <a:r>
              <a:rPr lang="da-DK" dirty="0" smtClean="0">
                <a:solidFill>
                  <a:srgbClr val="FF0000"/>
                </a:solidFill>
              </a:rPr>
              <a:t>Eksempel på et typisk </a:t>
            </a:r>
            <a:r>
              <a:rPr lang="da-DK" dirty="0">
                <a:solidFill>
                  <a:srgbClr val="FF0000"/>
                </a:solidFill>
              </a:rPr>
              <a:t>hovedpinemønster </a:t>
            </a:r>
            <a:r>
              <a:rPr lang="da-DK" dirty="0" smtClean="0">
                <a:solidFill>
                  <a:srgbClr val="FF0000"/>
                </a:solidFill>
              </a:rPr>
              <a:t>før og efter medicinsanering</a:t>
            </a:r>
            <a:endParaRPr lang="da-DK" dirty="0">
              <a:solidFill>
                <a:srgbClr val="FF0000"/>
              </a:solidFill>
            </a:endParaRPr>
          </a:p>
        </p:txBody>
      </p:sp>
      <p:cxnSp>
        <p:nvCxnSpPr>
          <p:cNvPr id="6" name="Lige pilforbindelse 5"/>
          <p:cNvCxnSpPr/>
          <p:nvPr/>
        </p:nvCxnSpPr>
        <p:spPr>
          <a:xfrm flipH="1">
            <a:off x="2766864" y="2939244"/>
            <a:ext cx="1296144" cy="504056"/>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721823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a-DK" sz="3600" b="1" dirty="0" smtClean="0">
                <a:solidFill>
                  <a:srgbClr val="0000FF"/>
                </a:solidFill>
              </a:rPr>
              <a:t>Behandling af MOH</a:t>
            </a:r>
            <a:endParaRPr lang="da-DK" sz="3600" b="1" dirty="0">
              <a:solidFill>
                <a:srgbClr val="0000FF"/>
              </a:solidFill>
            </a:endParaRPr>
          </a:p>
        </p:txBody>
      </p:sp>
      <p:sp>
        <p:nvSpPr>
          <p:cNvPr id="3" name="Pladsholder til indhold 2"/>
          <p:cNvSpPr>
            <a:spLocks noGrp="1"/>
          </p:cNvSpPr>
          <p:nvPr>
            <p:ph idx="1"/>
          </p:nvPr>
        </p:nvSpPr>
        <p:spPr>
          <a:xfrm>
            <a:off x="457200" y="1196752"/>
            <a:ext cx="8229600" cy="5400600"/>
          </a:xfrm>
        </p:spPr>
        <p:txBody>
          <a:bodyPr>
            <a:normAutofit fontScale="70000" lnSpcReduction="20000"/>
          </a:bodyPr>
          <a:lstStyle/>
          <a:p>
            <a:endParaRPr lang="da-DK" dirty="0" smtClean="0"/>
          </a:p>
          <a:p>
            <a:r>
              <a:rPr lang="da-DK" sz="4000" dirty="0" smtClean="0"/>
              <a:t>Den anbefalede behandling er at stoppe alt smertestillende medicin i op til 2 måneder (medicinsanering)</a:t>
            </a:r>
          </a:p>
          <a:p>
            <a:pPr marL="0" indent="0">
              <a:buNone/>
            </a:pPr>
            <a:endParaRPr lang="da-DK" sz="4000" dirty="0" smtClean="0"/>
          </a:p>
          <a:p>
            <a:r>
              <a:rPr lang="da-DK" sz="4000" dirty="0" smtClean="0"/>
              <a:t>I </a:t>
            </a:r>
            <a:r>
              <a:rPr lang="da-DK" sz="4000" dirty="0"/>
              <a:t>ukomplicerede tilfælde kan patienten selv klare medicinsaneringen på baggrund af </a:t>
            </a:r>
            <a:r>
              <a:rPr lang="da-DK" sz="4000" dirty="0" smtClean="0"/>
              <a:t>rådgivning, </a:t>
            </a:r>
            <a:r>
              <a:rPr lang="da-DK" sz="4000" dirty="0"/>
              <a:t>eks. fra Apoteket.</a:t>
            </a:r>
          </a:p>
          <a:p>
            <a:pPr marL="0" indent="0">
              <a:buNone/>
            </a:pPr>
            <a:endParaRPr lang="da-DK" sz="4000" dirty="0" smtClean="0"/>
          </a:p>
          <a:p>
            <a:r>
              <a:rPr lang="da-DK" sz="4000" dirty="0" smtClean="0"/>
              <a:t>Ellers kan behandling ske enten via egen læge, ved neurolog eller på Dansk Hovedpinecenter</a:t>
            </a:r>
            <a:endParaRPr lang="da-DK" sz="4000" dirty="0" smtClean="0">
              <a:cs typeface="Arial" pitchFamily="34" charset="0"/>
            </a:endParaRPr>
          </a:p>
          <a:p>
            <a:pPr marL="0" indent="0">
              <a:buNone/>
            </a:pPr>
            <a:endParaRPr lang="da-DK" sz="4000" dirty="0" smtClean="0">
              <a:cs typeface="Arial" pitchFamily="34" charset="0"/>
            </a:endParaRPr>
          </a:p>
          <a:p>
            <a:pPr marL="0" indent="0" algn="ctr">
              <a:buNone/>
            </a:pPr>
            <a:r>
              <a:rPr lang="da-DK" sz="4000" b="1" dirty="0" smtClean="0"/>
              <a:t>Den </a:t>
            </a:r>
            <a:r>
              <a:rPr lang="da-DK" sz="4000" b="1" dirty="0"/>
              <a:t>bedste behandling er forebyggelse!</a:t>
            </a:r>
          </a:p>
          <a:p>
            <a:pPr marL="0" indent="0">
              <a:buNone/>
            </a:pPr>
            <a:endParaRPr lang="da-DK" altLang="da-DK" sz="4000" dirty="0">
              <a:cs typeface="Arial" pitchFamily="34" charset="0"/>
            </a:endParaRPr>
          </a:p>
          <a:p>
            <a:endParaRPr lang="da-DK" dirty="0"/>
          </a:p>
        </p:txBody>
      </p:sp>
      <p:pic>
        <p:nvPicPr>
          <p:cNvPr id="819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04420" y="1988840"/>
            <a:ext cx="1817185" cy="1080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Division 3"/>
          <p:cNvSpPr/>
          <p:nvPr/>
        </p:nvSpPr>
        <p:spPr>
          <a:xfrm>
            <a:off x="6757808" y="2080569"/>
            <a:ext cx="2310407" cy="896662"/>
          </a:xfrm>
          <a:prstGeom prst="mathDivide">
            <a:avLst/>
          </a:prstGeom>
          <a:solidFill>
            <a:srgbClr val="FF0000"/>
          </a:solidFill>
          <a:scene3d>
            <a:camera prst="orthographicFront">
              <a:rot lat="0" lon="0" rev="1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34897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a-DK" sz="3600" b="1" dirty="0" smtClean="0">
                <a:solidFill>
                  <a:srgbClr val="0000FF"/>
                </a:solidFill>
              </a:rPr>
              <a:t>Forventet forløb af medicinsanering</a:t>
            </a:r>
            <a:endParaRPr lang="da-DK" sz="3600" b="1" dirty="0">
              <a:solidFill>
                <a:srgbClr val="0000FF"/>
              </a:solidFill>
            </a:endParaRPr>
          </a:p>
        </p:txBody>
      </p:sp>
      <p:pic>
        <p:nvPicPr>
          <p:cNvPr id="1126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043608" y="2564904"/>
            <a:ext cx="7053683" cy="4115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kstboks 3"/>
          <p:cNvSpPr txBox="1"/>
          <p:nvPr/>
        </p:nvSpPr>
        <p:spPr>
          <a:xfrm>
            <a:off x="3563888" y="1340768"/>
            <a:ext cx="5184576" cy="1754326"/>
          </a:xfrm>
          <a:prstGeom prst="rect">
            <a:avLst/>
          </a:prstGeom>
          <a:noFill/>
          <a:ln w="19050">
            <a:solidFill>
              <a:schemeClr val="tx1"/>
            </a:solidFill>
          </a:ln>
        </p:spPr>
        <p:txBody>
          <a:bodyPr wrap="square" rtlCol="0">
            <a:spAutoFit/>
          </a:bodyPr>
          <a:lstStyle/>
          <a:p>
            <a:r>
              <a:rPr lang="da-DK" dirty="0" smtClean="0"/>
              <a:t>I de første 2 uger vil hovedpinen ofte forværres.</a:t>
            </a:r>
          </a:p>
          <a:p>
            <a:r>
              <a:rPr lang="da-DK" dirty="0" smtClean="0"/>
              <a:t>Hyppige ledsagesymptomer (klinger også af):</a:t>
            </a:r>
            <a:endParaRPr lang="da-DK" dirty="0"/>
          </a:p>
          <a:p>
            <a:pPr marL="285750" indent="-285750">
              <a:buFont typeface="Arial" panose="020B0604020202020204" pitchFamily="34" charset="0"/>
              <a:buChar char="•"/>
            </a:pPr>
            <a:r>
              <a:rPr lang="da-DK" dirty="0"/>
              <a:t>Kvalme og </a:t>
            </a:r>
            <a:r>
              <a:rPr lang="da-DK" dirty="0" smtClean="0"/>
              <a:t>opkast</a:t>
            </a:r>
          </a:p>
          <a:p>
            <a:pPr marL="285750" indent="-285750">
              <a:buFont typeface="Arial" panose="020B0604020202020204" pitchFamily="34" charset="0"/>
              <a:buChar char="•"/>
            </a:pPr>
            <a:r>
              <a:rPr lang="da-DK" dirty="0" smtClean="0"/>
              <a:t>Hjertebanken og lavere blodtryk</a:t>
            </a:r>
          </a:p>
          <a:p>
            <a:pPr marL="285750" indent="-285750">
              <a:buFont typeface="Arial" panose="020B0604020202020204" pitchFamily="34" charset="0"/>
              <a:buChar char="•"/>
            </a:pPr>
            <a:r>
              <a:rPr lang="da-DK" dirty="0" smtClean="0"/>
              <a:t>Angst/nervøsitet, humørsvingninger, rastløshed </a:t>
            </a:r>
            <a:r>
              <a:rPr lang="da-DK" dirty="0"/>
              <a:t>og </a:t>
            </a:r>
            <a:r>
              <a:rPr lang="da-DK" dirty="0" smtClean="0"/>
              <a:t>søvnforstyrrelser</a:t>
            </a:r>
            <a:endParaRPr lang="da-DK" dirty="0"/>
          </a:p>
        </p:txBody>
      </p:sp>
      <p:cxnSp>
        <p:nvCxnSpPr>
          <p:cNvPr id="6" name="Lige pilforbindelse 5"/>
          <p:cNvCxnSpPr/>
          <p:nvPr/>
        </p:nvCxnSpPr>
        <p:spPr>
          <a:xfrm flipH="1">
            <a:off x="2829600" y="2276872"/>
            <a:ext cx="720080" cy="864096"/>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42535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463749" y="777757"/>
            <a:ext cx="8229600" cy="1143000"/>
          </a:xfrm>
          <a:prstGeom prst="rect">
            <a:avLst/>
          </a:prstGeom>
          <a:noFill/>
          <a:ln w="9525">
            <a:noFill/>
            <a:miter lim="800000"/>
            <a:headEnd/>
            <a:tailEnd/>
          </a:ln>
        </p:spPr>
        <p:txBody>
          <a:bodyPr lIns="0" tIns="0" rIns="0" bIns="0" anchor="b"/>
          <a:lstStyle/>
          <a:p>
            <a:pPr eaLnBrk="0" hangingPunct="0">
              <a:lnSpc>
                <a:spcPct val="90000"/>
              </a:lnSpc>
              <a:defRPr/>
            </a:pPr>
            <a:r>
              <a:rPr lang="en-US" sz="2400" b="1" kern="0" dirty="0" err="1" smtClean="0">
                <a:ea typeface="ＭＳ Ｐゴシック"/>
                <a:cs typeface="Times New Roman" pitchFamily="18" charset="0"/>
              </a:rPr>
              <a:t>Hovedpinedage</a:t>
            </a:r>
            <a:endParaRPr lang="en-US" sz="2400" b="1" kern="0" dirty="0">
              <a:ea typeface="ＭＳ Ｐゴシック"/>
              <a:cs typeface="Times New Roman" pitchFamily="18" charset="0"/>
            </a:endParaRPr>
          </a:p>
        </p:txBody>
      </p:sp>
      <p:graphicFrame>
        <p:nvGraphicFramePr>
          <p:cNvPr id="1106947" name="Object 3"/>
          <p:cNvGraphicFramePr>
            <a:graphicFrameLocks noChangeAspect="1"/>
          </p:cNvGraphicFramePr>
          <p:nvPr/>
        </p:nvGraphicFramePr>
        <p:xfrm>
          <a:off x="1042988" y="2419350"/>
          <a:ext cx="3227387" cy="2016125"/>
        </p:xfrm>
        <a:graphic>
          <a:graphicData uri="http://schemas.openxmlformats.org/presentationml/2006/ole">
            <mc:AlternateContent xmlns:mc="http://schemas.openxmlformats.org/markup-compatibility/2006">
              <mc:Choice xmlns:v="urn:schemas-microsoft-com:vml" Requires="v">
                <p:oleObj spid="_x0000_s1597" name="Diagram" r:id="rId4" imgW="8239057" imgH="4533990" progId="MSGraph.Chart.8">
                  <p:embed followColorScheme="full"/>
                </p:oleObj>
              </mc:Choice>
              <mc:Fallback>
                <p:oleObj name="Diagram" r:id="rId4" imgW="8239057" imgH="4533990" progId="MSGraph.Chart.8">
                  <p:embed followColorScheme="full"/>
                  <p:pic>
                    <p:nvPicPr>
                      <p:cNvPr id="0" name=""/>
                      <p:cNvPicPr>
                        <a:picLocks noChangeAspect="1" noChangeArrowheads="1"/>
                      </p:cNvPicPr>
                      <p:nvPr/>
                    </p:nvPicPr>
                    <p:blipFill>
                      <a:blip r:embed="rId5"/>
                      <a:srcRect/>
                      <a:stretch>
                        <a:fillRect/>
                      </a:stretch>
                    </p:blipFill>
                    <p:spPr bwMode="auto">
                      <a:xfrm>
                        <a:off x="1042988" y="2419350"/>
                        <a:ext cx="3227387" cy="20161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06948" name="Object 4"/>
          <p:cNvGraphicFramePr>
            <a:graphicFrameLocks noChangeAspect="1"/>
          </p:cNvGraphicFramePr>
          <p:nvPr>
            <p:extLst>
              <p:ext uri="{D42A27DB-BD31-4B8C-83A1-F6EECF244321}">
                <p14:modId xmlns:p14="http://schemas.microsoft.com/office/powerpoint/2010/main" val="2558451519"/>
              </p:ext>
            </p:extLst>
          </p:nvPr>
        </p:nvGraphicFramePr>
        <p:xfrm>
          <a:off x="-252536" y="1920757"/>
          <a:ext cx="8388350" cy="4503737"/>
        </p:xfrm>
        <a:graphic>
          <a:graphicData uri="http://schemas.openxmlformats.org/presentationml/2006/ole">
            <mc:AlternateContent xmlns:mc="http://schemas.openxmlformats.org/markup-compatibility/2006">
              <mc:Choice xmlns:v="urn:schemas-microsoft-com:vml" Requires="v">
                <p:oleObj spid="_x0000_s1598" r:id="rId6" imgW="8388823" imgH="4499238" progId="Excel.Chart.8">
                  <p:embed/>
                </p:oleObj>
              </mc:Choice>
              <mc:Fallback>
                <p:oleObj r:id="rId6" imgW="8388823" imgH="4499238" progId="Excel.Chart.8">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2536" y="1920757"/>
                        <a:ext cx="8388350" cy="45037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06949" name="Text Box 5"/>
          <p:cNvSpPr txBox="1">
            <a:spLocks noChangeArrowheads="1"/>
          </p:cNvSpPr>
          <p:nvPr/>
        </p:nvSpPr>
        <p:spPr bwMode="auto">
          <a:xfrm>
            <a:off x="2483768" y="6510338"/>
            <a:ext cx="651894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400">
                <a:solidFill>
                  <a:schemeClr val="tx1"/>
                </a:solidFill>
                <a:latin typeface="Verdana" pitchFamily="34" charset="0"/>
                <a:ea typeface="MS PGothic" pitchFamily="34" charset="-128"/>
              </a:defRPr>
            </a:lvl1pPr>
            <a:lvl2pPr marL="742950" indent="-285750">
              <a:defRPr sz="1400">
                <a:solidFill>
                  <a:schemeClr val="tx1"/>
                </a:solidFill>
                <a:latin typeface="Verdana" pitchFamily="34" charset="0"/>
                <a:ea typeface="MS PGothic" pitchFamily="34" charset="-128"/>
              </a:defRPr>
            </a:lvl2pPr>
            <a:lvl3pPr marL="1143000" indent="-228600">
              <a:defRPr sz="1400">
                <a:solidFill>
                  <a:schemeClr val="tx1"/>
                </a:solidFill>
                <a:latin typeface="Verdana" pitchFamily="34" charset="0"/>
                <a:ea typeface="MS PGothic" pitchFamily="34" charset="-128"/>
              </a:defRPr>
            </a:lvl3pPr>
            <a:lvl4pPr marL="1600200" indent="-228600">
              <a:defRPr sz="1400">
                <a:solidFill>
                  <a:schemeClr val="tx1"/>
                </a:solidFill>
                <a:latin typeface="Verdana" pitchFamily="34" charset="0"/>
                <a:ea typeface="MS PGothic" pitchFamily="34" charset="-128"/>
              </a:defRPr>
            </a:lvl4pPr>
            <a:lvl5pPr marL="2057400" indent="-228600">
              <a:defRPr sz="1400">
                <a:solidFill>
                  <a:schemeClr val="tx1"/>
                </a:solidFill>
                <a:latin typeface="Verdana" pitchFamily="34" charset="0"/>
                <a:ea typeface="MS PGothic" pitchFamily="34" charset="-128"/>
              </a:defRPr>
            </a:lvl5pPr>
            <a:lvl6pPr marL="2514600" indent="-228600" fontAlgn="base">
              <a:spcBef>
                <a:spcPct val="0"/>
              </a:spcBef>
              <a:spcAft>
                <a:spcPct val="0"/>
              </a:spcAft>
              <a:defRPr sz="1400">
                <a:solidFill>
                  <a:schemeClr val="tx1"/>
                </a:solidFill>
                <a:latin typeface="Verdana" pitchFamily="34" charset="0"/>
                <a:ea typeface="MS PGothic" pitchFamily="34" charset="-128"/>
              </a:defRPr>
            </a:lvl6pPr>
            <a:lvl7pPr marL="2971800" indent="-228600" fontAlgn="base">
              <a:spcBef>
                <a:spcPct val="0"/>
              </a:spcBef>
              <a:spcAft>
                <a:spcPct val="0"/>
              </a:spcAft>
              <a:defRPr sz="1400">
                <a:solidFill>
                  <a:schemeClr val="tx1"/>
                </a:solidFill>
                <a:latin typeface="Verdana" pitchFamily="34" charset="0"/>
                <a:ea typeface="MS PGothic" pitchFamily="34" charset="-128"/>
              </a:defRPr>
            </a:lvl7pPr>
            <a:lvl8pPr marL="3429000" indent="-228600" fontAlgn="base">
              <a:spcBef>
                <a:spcPct val="0"/>
              </a:spcBef>
              <a:spcAft>
                <a:spcPct val="0"/>
              </a:spcAft>
              <a:defRPr sz="1400">
                <a:solidFill>
                  <a:schemeClr val="tx1"/>
                </a:solidFill>
                <a:latin typeface="Verdana" pitchFamily="34" charset="0"/>
                <a:ea typeface="MS PGothic" pitchFamily="34" charset="-128"/>
              </a:defRPr>
            </a:lvl8pPr>
            <a:lvl9pPr marL="3886200" indent="-228600" fontAlgn="base">
              <a:spcBef>
                <a:spcPct val="0"/>
              </a:spcBef>
              <a:spcAft>
                <a:spcPct val="0"/>
              </a:spcAft>
              <a:defRPr sz="1400">
                <a:solidFill>
                  <a:schemeClr val="tx1"/>
                </a:solidFill>
                <a:latin typeface="Verdana" pitchFamily="34" charset="0"/>
                <a:ea typeface="MS PGothic" pitchFamily="34" charset="-128"/>
              </a:defRPr>
            </a:lvl9pPr>
          </a:lstStyle>
          <a:p>
            <a:r>
              <a:rPr lang="da-DK" altLang="da-DK" dirty="0" err="1">
                <a:solidFill>
                  <a:schemeClr val="bg1">
                    <a:lumMod val="65000"/>
                  </a:schemeClr>
                </a:solidFill>
                <a:latin typeface="Times New Roman" pitchFamily="18" charset="0"/>
                <a:ea typeface="ヒラギノ角ゴ Pro W3"/>
                <a:cs typeface="Times New Roman" pitchFamily="18" charset="0"/>
              </a:rPr>
              <a:t>Tassorelli</a:t>
            </a:r>
            <a:r>
              <a:rPr lang="da-DK" altLang="da-DK" dirty="0">
                <a:solidFill>
                  <a:schemeClr val="bg1">
                    <a:lumMod val="65000"/>
                  </a:schemeClr>
                </a:solidFill>
                <a:latin typeface="Times New Roman" pitchFamily="18" charset="0"/>
                <a:ea typeface="ヒラギノ角ゴ Pro W3"/>
                <a:cs typeface="Times New Roman" pitchFamily="18" charset="0"/>
              </a:rPr>
              <a:t> et </a:t>
            </a:r>
            <a:r>
              <a:rPr lang="da-DK" altLang="da-DK" dirty="0" err="1">
                <a:solidFill>
                  <a:schemeClr val="bg1">
                    <a:lumMod val="65000"/>
                  </a:schemeClr>
                </a:solidFill>
                <a:latin typeface="Times New Roman" pitchFamily="18" charset="0"/>
                <a:ea typeface="ヒラギノ角ゴ Pro W3"/>
                <a:cs typeface="Times New Roman" pitchFamily="18" charset="0"/>
              </a:rPr>
              <a:t>ComoEstas</a:t>
            </a:r>
            <a:r>
              <a:rPr lang="da-DK" altLang="da-DK" dirty="0">
                <a:solidFill>
                  <a:schemeClr val="bg1">
                    <a:lumMod val="65000"/>
                  </a:schemeClr>
                </a:solidFill>
                <a:latin typeface="Times New Roman" pitchFamily="18" charset="0"/>
                <a:ea typeface="ヒラギノ角ゴ Pro W3"/>
                <a:cs typeface="Times New Roman" pitchFamily="18" charset="0"/>
              </a:rPr>
              <a:t> </a:t>
            </a:r>
            <a:r>
              <a:rPr lang="da-DK" altLang="da-DK" dirty="0" err="1">
                <a:solidFill>
                  <a:schemeClr val="bg1">
                    <a:lumMod val="65000"/>
                  </a:schemeClr>
                </a:solidFill>
                <a:latin typeface="Times New Roman" pitchFamily="18" charset="0"/>
                <a:ea typeface="ヒラギノ角ゴ Pro W3"/>
                <a:cs typeface="Times New Roman" pitchFamily="18" charset="0"/>
              </a:rPr>
              <a:t>study</a:t>
            </a:r>
            <a:r>
              <a:rPr lang="da-DK" altLang="da-DK" dirty="0">
                <a:solidFill>
                  <a:schemeClr val="bg1">
                    <a:lumMod val="65000"/>
                  </a:schemeClr>
                </a:solidFill>
                <a:latin typeface="Times New Roman" pitchFamily="18" charset="0"/>
                <a:ea typeface="ヒラギノ角ゴ Pro W3"/>
                <a:cs typeface="Times New Roman" pitchFamily="18" charset="0"/>
              </a:rPr>
              <a:t> </a:t>
            </a:r>
            <a:r>
              <a:rPr lang="da-DK" altLang="da-DK" dirty="0" err="1">
                <a:solidFill>
                  <a:schemeClr val="bg1">
                    <a:lumMod val="65000"/>
                  </a:schemeClr>
                </a:solidFill>
                <a:latin typeface="Times New Roman" pitchFamily="18" charset="0"/>
                <a:ea typeface="ヒラギノ角ゴ Pro W3"/>
                <a:cs typeface="Times New Roman" pitchFamily="18" charset="0"/>
              </a:rPr>
              <a:t>group</a:t>
            </a:r>
            <a:r>
              <a:rPr lang="da-DK" altLang="da-DK" dirty="0">
                <a:solidFill>
                  <a:schemeClr val="bg1">
                    <a:lumMod val="65000"/>
                  </a:schemeClr>
                </a:solidFill>
                <a:latin typeface="Times New Roman" pitchFamily="18" charset="0"/>
                <a:ea typeface="ヒラギノ角ゴ Pro W3"/>
                <a:cs typeface="Times New Roman" pitchFamily="18" charset="0"/>
              </a:rPr>
              <a:t> </a:t>
            </a:r>
            <a:r>
              <a:rPr lang="da-DK" altLang="da-DK" dirty="0" smtClean="0">
                <a:solidFill>
                  <a:schemeClr val="bg1">
                    <a:lumMod val="65000"/>
                  </a:schemeClr>
                </a:solidFill>
                <a:latin typeface="Times New Roman" pitchFamily="18" charset="0"/>
                <a:ea typeface="ヒラギノ角ゴ Pro W3"/>
                <a:cs typeface="Times New Roman" pitchFamily="18" charset="0"/>
              </a:rPr>
              <a:t>2013 (multicenterstudie med 651 MOH patienter)</a:t>
            </a:r>
            <a:endParaRPr lang="da-DK" altLang="da-DK" dirty="0">
              <a:solidFill>
                <a:schemeClr val="bg1">
                  <a:lumMod val="65000"/>
                </a:schemeClr>
              </a:solidFill>
              <a:latin typeface="Times New Roman" pitchFamily="18" charset="0"/>
              <a:ea typeface="ヒラギノ角ゴ Pro W3"/>
              <a:cs typeface="Times New Roman" pitchFamily="18" charset="0"/>
            </a:endParaRPr>
          </a:p>
        </p:txBody>
      </p:sp>
      <p:sp>
        <p:nvSpPr>
          <p:cNvPr id="1106950" name="Text Box 6"/>
          <p:cNvSpPr txBox="1">
            <a:spLocks noChangeArrowheads="1"/>
          </p:cNvSpPr>
          <p:nvPr/>
        </p:nvSpPr>
        <p:spPr bwMode="auto">
          <a:xfrm>
            <a:off x="179512" y="148928"/>
            <a:ext cx="906567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400">
                <a:solidFill>
                  <a:schemeClr val="tx1"/>
                </a:solidFill>
                <a:latin typeface="Verdana" pitchFamily="34" charset="0"/>
                <a:ea typeface="MS PGothic" pitchFamily="34" charset="-128"/>
              </a:defRPr>
            </a:lvl1pPr>
            <a:lvl2pPr marL="742950" indent="-285750">
              <a:defRPr sz="1400">
                <a:solidFill>
                  <a:schemeClr val="tx1"/>
                </a:solidFill>
                <a:latin typeface="Verdana" pitchFamily="34" charset="0"/>
                <a:ea typeface="MS PGothic" pitchFamily="34" charset="-128"/>
              </a:defRPr>
            </a:lvl2pPr>
            <a:lvl3pPr marL="1143000" indent="-228600">
              <a:defRPr sz="1400">
                <a:solidFill>
                  <a:schemeClr val="tx1"/>
                </a:solidFill>
                <a:latin typeface="Verdana" pitchFamily="34" charset="0"/>
                <a:ea typeface="MS PGothic" pitchFamily="34" charset="-128"/>
              </a:defRPr>
            </a:lvl3pPr>
            <a:lvl4pPr marL="1600200" indent="-228600">
              <a:defRPr sz="1400">
                <a:solidFill>
                  <a:schemeClr val="tx1"/>
                </a:solidFill>
                <a:latin typeface="Verdana" pitchFamily="34" charset="0"/>
                <a:ea typeface="MS PGothic" pitchFamily="34" charset="-128"/>
              </a:defRPr>
            </a:lvl4pPr>
            <a:lvl5pPr marL="2057400" indent="-228600">
              <a:defRPr sz="1400">
                <a:solidFill>
                  <a:schemeClr val="tx1"/>
                </a:solidFill>
                <a:latin typeface="Verdana" pitchFamily="34" charset="0"/>
                <a:ea typeface="MS PGothic" pitchFamily="34" charset="-128"/>
              </a:defRPr>
            </a:lvl5pPr>
            <a:lvl6pPr marL="2514600" indent="-228600" fontAlgn="base">
              <a:spcBef>
                <a:spcPct val="0"/>
              </a:spcBef>
              <a:spcAft>
                <a:spcPct val="0"/>
              </a:spcAft>
              <a:defRPr sz="1400">
                <a:solidFill>
                  <a:schemeClr val="tx1"/>
                </a:solidFill>
                <a:latin typeface="Verdana" pitchFamily="34" charset="0"/>
                <a:ea typeface="MS PGothic" pitchFamily="34" charset="-128"/>
              </a:defRPr>
            </a:lvl6pPr>
            <a:lvl7pPr marL="2971800" indent="-228600" fontAlgn="base">
              <a:spcBef>
                <a:spcPct val="0"/>
              </a:spcBef>
              <a:spcAft>
                <a:spcPct val="0"/>
              </a:spcAft>
              <a:defRPr sz="1400">
                <a:solidFill>
                  <a:schemeClr val="tx1"/>
                </a:solidFill>
                <a:latin typeface="Verdana" pitchFamily="34" charset="0"/>
                <a:ea typeface="MS PGothic" pitchFamily="34" charset="-128"/>
              </a:defRPr>
            </a:lvl7pPr>
            <a:lvl8pPr marL="3429000" indent="-228600" fontAlgn="base">
              <a:spcBef>
                <a:spcPct val="0"/>
              </a:spcBef>
              <a:spcAft>
                <a:spcPct val="0"/>
              </a:spcAft>
              <a:defRPr sz="1400">
                <a:solidFill>
                  <a:schemeClr val="tx1"/>
                </a:solidFill>
                <a:latin typeface="Verdana" pitchFamily="34" charset="0"/>
                <a:ea typeface="MS PGothic" pitchFamily="34" charset="-128"/>
              </a:defRPr>
            </a:lvl8pPr>
            <a:lvl9pPr marL="3886200" indent="-228600" fontAlgn="base">
              <a:spcBef>
                <a:spcPct val="0"/>
              </a:spcBef>
              <a:spcAft>
                <a:spcPct val="0"/>
              </a:spcAft>
              <a:defRPr sz="1400">
                <a:solidFill>
                  <a:schemeClr val="tx1"/>
                </a:solidFill>
                <a:latin typeface="Verdana" pitchFamily="34" charset="0"/>
                <a:ea typeface="MS PGothic" pitchFamily="34" charset="-128"/>
              </a:defRPr>
            </a:lvl9pPr>
          </a:lstStyle>
          <a:p>
            <a:r>
              <a:rPr lang="en-US" altLang="da-DK" sz="3600" b="1" dirty="0" err="1" smtClean="0">
                <a:solidFill>
                  <a:srgbClr val="0000FF"/>
                </a:solidFill>
                <a:latin typeface="+mn-lt"/>
                <a:ea typeface="ヒラギノ角ゴ Pro W3"/>
                <a:cs typeface="Times New Roman" pitchFamily="18" charset="0"/>
              </a:rPr>
              <a:t>Reduktion</a:t>
            </a:r>
            <a:r>
              <a:rPr lang="en-US" altLang="da-DK" sz="3600" b="1" dirty="0" smtClean="0">
                <a:solidFill>
                  <a:srgbClr val="0000FF"/>
                </a:solidFill>
                <a:latin typeface="+mn-lt"/>
                <a:ea typeface="ヒラギノ角ゴ Pro W3"/>
                <a:cs typeface="Times New Roman" pitchFamily="18" charset="0"/>
              </a:rPr>
              <a:t> </a:t>
            </a:r>
            <a:r>
              <a:rPr lang="en-US" altLang="da-DK" sz="3600" b="1" dirty="0" err="1" smtClean="0">
                <a:solidFill>
                  <a:srgbClr val="0000FF"/>
                </a:solidFill>
                <a:latin typeface="+mn-lt"/>
                <a:ea typeface="ヒラギノ角ゴ Pro W3"/>
                <a:cs typeface="Times New Roman" pitchFamily="18" charset="0"/>
              </a:rPr>
              <a:t>af</a:t>
            </a:r>
            <a:r>
              <a:rPr lang="en-US" altLang="da-DK" sz="3600" b="1" dirty="0" smtClean="0">
                <a:solidFill>
                  <a:srgbClr val="0000FF"/>
                </a:solidFill>
                <a:latin typeface="+mn-lt"/>
                <a:ea typeface="ヒラギノ角ゴ Pro W3"/>
                <a:cs typeface="Times New Roman" pitchFamily="18" charset="0"/>
              </a:rPr>
              <a:t> </a:t>
            </a:r>
            <a:r>
              <a:rPr lang="en-US" altLang="da-DK" sz="3600" b="1" dirty="0" err="1" smtClean="0">
                <a:solidFill>
                  <a:srgbClr val="0000FF"/>
                </a:solidFill>
                <a:latin typeface="+mn-lt"/>
                <a:ea typeface="ヒラギノ角ゴ Pro W3"/>
                <a:cs typeface="Times New Roman" pitchFamily="18" charset="0"/>
              </a:rPr>
              <a:t>hovedpinefrekvens</a:t>
            </a:r>
            <a:r>
              <a:rPr lang="en-US" altLang="da-DK" sz="3600" b="1" dirty="0" smtClean="0">
                <a:solidFill>
                  <a:srgbClr val="0000FF"/>
                </a:solidFill>
                <a:latin typeface="+mn-lt"/>
                <a:ea typeface="ヒラギノ角ゴ Pro W3"/>
                <a:cs typeface="Times New Roman" pitchFamily="18" charset="0"/>
              </a:rPr>
              <a:t> </a:t>
            </a:r>
            <a:r>
              <a:rPr lang="en-US" altLang="da-DK" sz="3600" b="1" dirty="0" err="1" smtClean="0">
                <a:solidFill>
                  <a:srgbClr val="0000FF"/>
                </a:solidFill>
                <a:latin typeface="+mn-lt"/>
                <a:ea typeface="ヒラギノ角ゴ Pro W3"/>
                <a:cs typeface="Times New Roman" pitchFamily="18" charset="0"/>
              </a:rPr>
              <a:t>før</a:t>
            </a:r>
            <a:r>
              <a:rPr lang="en-US" altLang="da-DK" sz="3600" b="1" dirty="0" smtClean="0">
                <a:solidFill>
                  <a:srgbClr val="0000FF"/>
                </a:solidFill>
                <a:latin typeface="+mn-lt"/>
                <a:ea typeface="ヒラギノ角ゴ Pro W3"/>
                <a:cs typeface="Times New Roman" pitchFamily="18" charset="0"/>
              </a:rPr>
              <a:t> og </a:t>
            </a:r>
            <a:r>
              <a:rPr lang="en-US" altLang="da-DK" sz="3600" b="1" dirty="0" err="1" smtClean="0">
                <a:solidFill>
                  <a:srgbClr val="0000FF"/>
                </a:solidFill>
                <a:latin typeface="+mn-lt"/>
                <a:ea typeface="ヒラギノ角ゴ Pro W3"/>
                <a:cs typeface="Times New Roman" pitchFamily="18" charset="0"/>
              </a:rPr>
              <a:t>efter</a:t>
            </a:r>
            <a:r>
              <a:rPr lang="en-US" altLang="da-DK" sz="3600" b="1" dirty="0" smtClean="0">
                <a:solidFill>
                  <a:srgbClr val="0000FF"/>
                </a:solidFill>
                <a:latin typeface="+mn-lt"/>
                <a:ea typeface="ヒラギノ角ゴ Pro W3"/>
                <a:cs typeface="Times New Roman" pitchFamily="18" charset="0"/>
              </a:rPr>
              <a:t> </a:t>
            </a:r>
            <a:r>
              <a:rPr lang="en-US" altLang="da-DK" sz="3600" b="1" dirty="0" err="1" smtClean="0">
                <a:solidFill>
                  <a:srgbClr val="0000FF"/>
                </a:solidFill>
                <a:latin typeface="+mn-lt"/>
                <a:ea typeface="ヒラギノ角ゴ Pro W3"/>
                <a:cs typeface="Times New Roman" pitchFamily="18" charset="0"/>
              </a:rPr>
              <a:t>medicinsanering</a:t>
            </a:r>
            <a:r>
              <a:rPr lang="en-US" altLang="da-DK" sz="3600" b="1" dirty="0" smtClean="0">
                <a:solidFill>
                  <a:srgbClr val="0000FF"/>
                </a:solidFill>
                <a:latin typeface="+mn-lt"/>
                <a:ea typeface="ヒラギノ角ゴ Pro W3"/>
                <a:cs typeface="Times New Roman" pitchFamily="18" charset="0"/>
              </a:rPr>
              <a:t> og </a:t>
            </a:r>
            <a:r>
              <a:rPr lang="en-US" altLang="da-DK" sz="3600" b="1" dirty="0" err="1" smtClean="0">
                <a:solidFill>
                  <a:srgbClr val="0000FF"/>
                </a:solidFill>
                <a:latin typeface="+mn-lt"/>
                <a:ea typeface="ヒラギノ角ゴ Pro W3"/>
                <a:cs typeface="Times New Roman" pitchFamily="18" charset="0"/>
              </a:rPr>
              <a:t>profylaktisk</a:t>
            </a:r>
            <a:r>
              <a:rPr lang="en-US" altLang="da-DK" sz="3600" b="1" dirty="0" smtClean="0">
                <a:solidFill>
                  <a:srgbClr val="0000FF"/>
                </a:solidFill>
                <a:latin typeface="+mn-lt"/>
                <a:ea typeface="ヒラギノ角ゴ Pro W3"/>
                <a:cs typeface="Times New Roman" pitchFamily="18" charset="0"/>
              </a:rPr>
              <a:t> </a:t>
            </a:r>
            <a:r>
              <a:rPr lang="en-US" altLang="da-DK" sz="3600" b="1" dirty="0" err="1" smtClean="0">
                <a:solidFill>
                  <a:srgbClr val="0000FF"/>
                </a:solidFill>
                <a:latin typeface="+mn-lt"/>
                <a:ea typeface="ヒラギノ角ゴ Pro W3"/>
                <a:cs typeface="Times New Roman" pitchFamily="18" charset="0"/>
              </a:rPr>
              <a:t>behandling</a:t>
            </a:r>
            <a:endParaRPr lang="en-US" altLang="da-DK" sz="2400" b="1" dirty="0">
              <a:solidFill>
                <a:srgbClr val="0000FF"/>
              </a:solidFill>
              <a:latin typeface="+mn-lt"/>
              <a:ea typeface="ヒラギノ角ゴ Pro W3"/>
              <a:cs typeface="Times New Roman" pitchFamily="18" charset="0"/>
            </a:endParaRPr>
          </a:p>
        </p:txBody>
      </p:sp>
      <p:sp>
        <p:nvSpPr>
          <p:cNvPr id="7" name="Text Box 9"/>
          <p:cNvSpPr txBox="1">
            <a:spLocks noChangeArrowheads="1"/>
          </p:cNvSpPr>
          <p:nvPr/>
        </p:nvSpPr>
        <p:spPr bwMode="auto">
          <a:xfrm>
            <a:off x="5364087" y="1772816"/>
            <a:ext cx="3638625" cy="4699159"/>
          </a:xfrm>
          <a:prstGeom prst="roundRect">
            <a:avLst>
              <a:gd name="adj" fmla="val 15440"/>
            </a:avLst>
          </a:prstGeom>
          <a:solidFill>
            <a:schemeClr val="bg1"/>
          </a:solidFill>
          <a:ln w="28575" cap="rnd">
            <a:solidFill>
              <a:schemeClr val="tx1"/>
            </a:solidFill>
            <a:headEnd/>
            <a:tailEnd/>
          </a:ln>
        </p:spPr>
        <p:style>
          <a:lnRef idx="1">
            <a:schemeClr val="dk1"/>
          </a:lnRef>
          <a:fillRef idx="2">
            <a:schemeClr val="dk1"/>
          </a:fillRef>
          <a:effectRef idx="1">
            <a:schemeClr val="dk1"/>
          </a:effectRef>
          <a:fontRef idx="minor">
            <a:schemeClr val="dk1"/>
          </a:fontRef>
        </p:style>
        <p:txBody>
          <a:bodyPr wrap="square">
            <a:spAutoFit/>
          </a:bodyPr>
          <a:lstStyle/>
          <a:p>
            <a:pPr marL="342900" indent="-342900">
              <a:buFont typeface="Arial" panose="020B0604020202020204" pitchFamily="34" charset="0"/>
              <a:buChar char="•"/>
              <a:defRPr/>
            </a:pPr>
            <a:r>
              <a:rPr lang="en-US" sz="2000" dirty="0" err="1" smtClean="0">
                <a:solidFill>
                  <a:schemeClr val="tx1"/>
                </a:solidFill>
                <a:cs typeface="ヒラギノ角ゴ Pro W3"/>
              </a:rPr>
              <a:t>Reduktion</a:t>
            </a:r>
            <a:r>
              <a:rPr lang="en-US" sz="2000" dirty="0" smtClean="0">
                <a:solidFill>
                  <a:schemeClr val="tx1"/>
                </a:solidFill>
                <a:cs typeface="ヒラギノ角ゴ Pro W3"/>
              </a:rPr>
              <a:t> </a:t>
            </a:r>
            <a:r>
              <a:rPr lang="en-US" sz="2000" dirty="0" err="1" smtClean="0">
                <a:solidFill>
                  <a:schemeClr val="tx1"/>
                </a:solidFill>
                <a:cs typeface="ヒラギノ角ゴ Pro W3"/>
              </a:rPr>
              <a:t>i</a:t>
            </a:r>
            <a:r>
              <a:rPr lang="en-US" sz="2000" dirty="0" smtClean="0">
                <a:solidFill>
                  <a:schemeClr val="tx1"/>
                </a:solidFill>
                <a:cs typeface="ヒラギノ角ゴ Pro W3"/>
              </a:rPr>
              <a:t> </a:t>
            </a:r>
            <a:r>
              <a:rPr lang="en-US" sz="2000" dirty="0" err="1" smtClean="0">
                <a:solidFill>
                  <a:schemeClr val="tx1"/>
                </a:solidFill>
                <a:cs typeface="ヒラギノ角ゴ Pro W3"/>
              </a:rPr>
              <a:t>medicinforbrug</a:t>
            </a:r>
            <a:endParaRPr lang="en-US" sz="2000" dirty="0" smtClean="0">
              <a:solidFill>
                <a:schemeClr val="tx1"/>
              </a:solidFill>
              <a:cs typeface="ヒラギノ角ゴ Pro W3"/>
            </a:endParaRPr>
          </a:p>
          <a:p>
            <a:pPr marL="342900" indent="-342900">
              <a:buFont typeface="Arial" panose="020B0604020202020204" pitchFamily="34" charset="0"/>
              <a:buChar char="•"/>
              <a:defRPr/>
            </a:pPr>
            <a:endParaRPr lang="en-US" sz="2000" dirty="0" smtClean="0">
              <a:solidFill>
                <a:schemeClr val="tx1"/>
              </a:solidFill>
              <a:cs typeface="ヒラギノ角ゴ Pro W3"/>
            </a:endParaRPr>
          </a:p>
          <a:p>
            <a:pPr marL="342900" indent="-342900">
              <a:buFont typeface="Arial" panose="020B0604020202020204" pitchFamily="34" charset="0"/>
              <a:buChar char="•"/>
              <a:defRPr/>
            </a:pPr>
            <a:r>
              <a:rPr lang="en-US" sz="2000" dirty="0" err="1" smtClean="0">
                <a:solidFill>
                  <a:schemeClr val="tx1"/>
                </a:solidFill>
                <a:cs typeface="ヒラギノ角ゴ Pro W3"/>
              </a:rPr>
              <a:t>Reduktion</a:t>
            </a:r>
            <a:r>
              <a:rPr lang="en-US" sz="2000" dirty="0" smtClean="0">
                <a:solidFill>
                  <a:schemeClr val="tx1"/>
                </a:solidFill>
                <a:cs typeface="ヒラギノ角ゴ Pro W3"/>
              </a:rPr>
              <a:t> </a:t>
            </a:r>
            <a:r>
              <a:rPr lang="en-US" sz="2000" dirty="0" err="1" smtClean="0">
                <a:solidFill>
                  <a:schemeClr val="tx1"/>
                </a:solidFill>
                <a:cs typeface="ヒラギノ角ゴ Pro W3"/>
              </a:rPr>
              <a:t>i</a:t>
            </a:r>
            <a:r>
              <a:rPr lang="en-US" sz="2000" dirty="0" smtClean="0">
                <a:solidFill>
                  <a:schemeClr val="tx1"/>
                </a:solidFill>
                <a:cs typeface="ヒラギノ角ゴ Pro W3"/>
              </a:rPr>
              <a:t> </a:t>
            </a:r>
            <a:r>
              <a:rPr lang="en-US" sz="2000" dirty="0" err="1" smtClean="0">
                <a:solidFill>
                  <a:schemeClr val="tx1"/>
                </a:solidFill>
                <a:cs typeface="ヒラギノ角ゴ Pro W3"/>
              </a:rPr>
              <a:t>smerteintensitet</a:t>
            </a:r>
            <a:endParaRPr lang="en-US" sz="2000" dirty="0" smtClean="0">
              <a:solidFill>
                <a:schemeClr val="tx1"/>
              </a:solidFill>
              <a:cs typeface="ヒラギノ角ゴ Pro W3"/>
            </a:endParaRPr>
          </a:p>
          <a:p>
            <a:pPr marL="342900" indent="-342900">
              <a:buFont typeface="Arial" panose="020B0604020202020204" pitchFamily="34" charset="0"/>
              <a:buChar char="•"/>
              <a:defRPr/>
            </a:pPr>
            <a:endParaRPr lang="en-US" sz="2000" dirty="0" smtClean="0">
              <a:solidFill>
                <a:schemeClr val="tx1"/>
              </a:solidFill>
              <a:cs typeface="ヒラギノ角ゴ Pro W3"/>
            </a:endParaRPr>
          </a:p>
          <a:p>
            <a:pPr marL="342900" indent="-342900">
              <a:buFont typeface="Arial" panose="020B0604020202020204" pitchFamily="34" charset="0"/>
              <a:buChar char="•"/>
              <a:defRPr/>
            </a:pPr>
            <a:r>
              <a:rPr lang="en-US" sz="2000" dirty="0" err="1" smtClean="0">
                <a:solidFill>
                  <a:schemeClr val="tx1"/>
                </a:solidFill>
                <a:cs typeface="ヒラギノ角ゴ Pro W3"/>
              </a:rPr>
              <a:t>Øget</a:t>
            </a:r>
            <a:r>
              <a:rPr lang="en-US" sz="2000" dirty="0" smtClean="0">
                <a:solidFill>
                  <a:schemeClr val="tx1"/>
                </a:solidFill>
                <a:cs typeface="ヒラギノ角ゴ Pro W3"/>
              </a:rPr>
              <a:t> </a:t>
            </a:r>
            <a:r>
              <a:rPr lang="en-US" sz="2000" dirty="0" err="1" smtClean="0">
                <a:solidFill>
                  <a:schemeClr val="tx1"/>
                </a:solidFill>
                <a:cs typeface="ヒラギノ角ゴ Pro W3"/>
              </a:rPr>
              <a:t>livskvalitet</a:t>
            </a:r>
            <a:endParaRPr lang="en-US" sz="2000" dirty="0" smtClean="0">
              <a:solidFill>
                <a:schemeClr val="tx1"/>
              </a:solidFill>
              <a:cs typeface="ヒラギノ角ゴ Pro W3"/>
            </a:endParaRPr>
          </a:p>
          <a:p>
            <a:pPr marL="342900" indent="-342900">
              <a:buFont typeface="Arial" panose="020B0604020202020204" pitchFamily="34" charset="0"/>
              <a:buChar char="•"/>
              <a:defRPr/>
            </a:pPr>
            <a:endParaRPr lang="en-US" sz="2000" dirty="0" smtClean="0">
              <a:solidFill>
                <a:schemeClr val="tx1"/>
              </a:solidFill>
              <a:cs typeface="ヒラギノ角ゴ Pro W3"/>
            </a:endParaRPr>
          </a:p>
          <a:p>
            <a:pPr marL="342900" indent="-342900">
              <a:buFont typeface="Arial" panose="020B0604020202020204" pitchFamily="34" charset="0"/>
              <a:buChar char="•"/>
              <a:defRPr/>
            </a:pPr>
            <a:r>
              <a:rPr lang="en-US" sz="2000" dirty="0" err="1" smtClean="0">
                <a:solidFill>
                  <a:schemeClr val="tx1"/>
                </a:solidFill>
                <a:cs typeface="ヒラギノ角ゴ Pro W3"/>
              </a:rPr>
              <a:t>Mindre</a:t>
            </a:r>
            <a:r>
              <a:rPr lang="en-US" sz="2000" dirty="0" smtClean="0">
                <a:solidFill>
                  <a:schemeClr val="tx1"/>
                </a:solidFill>
                <a:cs typeface="ヒラギノ角ゴ Pro W3"/>
              </a:rPr>
              <a:t> </a:t>
            </a:r>
            <a:r>
              <a:rPr lang="en-US" sz="2000" dirty="0" err="1" smtClean="0">
                <a:solidFill>
                  <a:schemeClr val="tx1"/>
                </a:solidFill>
                <a:cs typeface="ヒラギノ角ゴ Pro W3"/>
              </a:rPr>
              <a:t>tendens</a:t>
            </a:r>
            <a:r>
              <a:rPr lang="en-US" sz="2000" dirty="0" smtClean="0">
                <a:solidFill>
                  <a:schemeClr val="tx1"/>
                </a:solidFill>
                <a:cs typeface="ヒラギノ角ゴ Pro W3"/>
              </a:rPr>
              <a:t> </a:t>
            </a:r>
            <a:r>
              <a:rPr lang="en-US" sz="2000" dirty="0" err="1" smtClean="0">
                <a:solidFill>
                  <a:schemeClr val="tx1"/>
                </a:solidFill>
                <a:cs typeface="ヒラギノ角ゴ Pro W3"/>
              </a:rPr>
              <a:t>til</a:t>
            </a:r>
            <a:r>
              <a:rPr lang="en-US" sz="2000" dirty="0" smtClean="0">
                <a:solidFill>
                  <a:schemeClr val="tx1"/>
                </a:solidFill>
                <a:cs typeface="ヒラギノ角ゴ Pro W3"/>
              </a:rPr>
              <a:t> angst </a:t>
            </a:r>
            <a:r>
              <a:rPr lang="en-US" sz="2000" dirty="0" err="1" smtClean="0">
                <a:solidFill>
                  <a:schemeClr val="tx1"/>
                </a:solidFill>
                <a:cs typeface="ヒラギノ角ゴ Pro W3"/>
              </a:rPr>
              <a:t>og</a:t>
            </a:r>
            <a:r>
              <a:rPr lang="en-US" sz="2000" dirty="0" smtClean="0">
                <a:solidFill>
                  <a:schemeClr val="tx1"/>
                </a:solidFill>
                <a:cs typeface="ヒラギノ角ゴ Pro W3"/>
              </a:rPr>
              <a:t> depression </a:t>
            </a:r>
            <a:endParaRPr lang="en-US" sz="2000" dirty="0">
              <a:solidFill>
                <a:schemeClr val="tx1"/>
              </a:solidFill>
              <a:cs typeface="ヒラギノ角ゴ Pro W3"/>
            </a:endParaRPr>
          </a:p>
          <a:p>
            <a:pPr marL="342900" indent="-342900">
              <a:buFont typeface="Arial" panose="020B0604020202020204" pitchFamily="34" charset="0"/>
              <a:buChar char="•"/>
              <a:defRPr/>
            </a:pPr>
            <a:endParaRPr lang="en-US" sz="2000" dirty="0">
              <a:solidFill>
                <a:schemeClr val="tx1"/>
              </a:solidFill>
              <a:cs typeface="ヒラギノ角ゴ Pro W3"/>
            </a:endParaRPr>
          </a:p>
          <a:p>
            <a:pPr marL="342900" indent="-342900">
              <a:buFont typeface="Arial" panose="020B0604020202020204" pitchFamily="34" charset="0"/>
              <a:buChar char="•"/>
              <a:defRPr/>
            </a:pPr>
            <a:r>
              <a:rPr lang="en-US" sz="2000" dirty="0">
                <a:solidFill>
                  <a:schemeClr val="tx1"/>
                </a:solidFill>
                <a:cs typeface="ヒラギノ角ゴ Pro W3"/>
              </a:rPr>
              <a:t>78% </a:t>
            </a:r>
            <a:r>
              <a:rPr lang="en-US" sz="2000" dirty="0" err="1" smtClean="0">
                <a:solidFill>
                  <a:schemeClr val="tx1"/>
                </a:solidFill>
                <a:cs typeface="ヒラギノ角ゴ Pro W3"/>
              </a:rPr>
              <a:t>vendte</a:t>
            </a:r>
            <a:r>
              <a:rPr lang="en-US" sz="2000" dirty="0" smtClean="0">
                <a:solidFill>
                  <a:schemeClr val="tx1"/>
                </a:solidFill>
                <a:cs typeface="ヒラギノ角ゴ Pro W3"/>
              </a:rPr>
              <a:t> </a:t>
            </a:r>
            <a:r>
              <a:rPr lang="en-US" sz="2000" dirty="0" err="1" smtClean="0">
                <a:solidFill>
                  <a:schemeClr val="tx1"/>
                </a:solidFill>
                <a:cs typeface="ヒラギノ角ゴ Pro W3"/>
              </a:rPr>
              <a:t>tilbage</a:t>
            </a:r>
            <a:r>
              <a:rPr lang="en-US" sz="2000" dirty="0" smtClean="0">
                <a:solidFill>
                  <a:schemeClr val="tx1"/>
                </a:solidFill>
                <a:cs typeface="ヒラギノ角ゴ Pro W3"/>
              </a:rPr>
              <a:t> </a:t>
            </a:r>
            <a:r>
              <a:rPr lang="en-US" sz="2000" dirty="0" err="1" smtClean="0">
                <a:solidFill>
                  <a:schemeClr val="tx1"/>
                </a:solidFill>
                <a:cs typeface="ヒラギノ角ゴ Pro W3"/>
              </a:rPr>
              <a:t>til</a:t>
            </a:r>
            <a:r>
              <a:rPr lang="en-US" sz="2000" dirty="0" smtClean="0">
                <a:solidFill>
                  <a:schemeClr val="tx1"/>
                </a:solidFill>
                <a:cs typeface="ヒラギノ角ゴ Pro W3"/>
              </a:rPr>
              <a:t> </a:t>
            </a:r>
            <a:r>
              <a:rPr lang="en-US" sz="2000" dirty="0" err="1" smtClean="0">
                <a:solidFill>
                  <a:schemeClr val="tx1"/>
                </a:solidFill>
                <a:cs typeface="ヒラギノ角ゴ Pro W3"/>
              </a:rPr>
              <a:t>en</a:t>
            </a:r>
            <a:r>
              <a:rPr lang="en-US" sz="2000" dirty="0" smtClean="0">
                <a:solidFill>
                  <a:schemeClr val="tx1"/>
                </a:solidFill>
                <a:cs typeface="ヒラギノ角ゴ Pro W3"/>
              </a:rPr>
              <a:t> </a:t>
            </a:r>
            <a:r>
              <a:rPr lang="en-US" sz="2000" dirty="0" err="1" smtClean="0">
                <a:solidFill>
                  <a:schemeClr val="tx1"/>
                </a:solidFill>
                <a:cs typeface="ヒラギノ角ゴ Pro W3"/>
              </a:rPr>
              <a:t>episodisk</a:t>
            </a:r>
            <a:r>
              <a:rPr lang="en-US" sz="2000" dirty="0" smtClean="0">
                <a:solidFill>
                  <a:schemeClr val="tx1"/>
                </a:solidFill>
                <a:cs typeface="ヒラギノ角ゴ Pro W3"/>
              </a:rPr>
              <a:t> </a:t>
            </a:r>
            <a:r>
              <a:rPr lang="en-US" sz="2000" dirty="0" err="1" smtClean="0">
                <a:solidFill>
                  <a:schemeClr val="tx1"/>
                </a:solidFill>
                <a:cs typeface="ヒラギノ角ゴ Pro W3"/>
              </a:rPr>
              <a:t>hovedpine</a:t>
            </a:r>
            <a:r>
              <a:rPr lang="en-US" sz="2000" dirty="0" smtClean="0">
                <a:solidFill>
                  <a:schemeClr val="tx1"/>
                </a:solidFill>
                <a:cs typeface="ヒラギノ角ゴ Pro W3"/>
              </a:rPr>
              <a:t> &lt; 15 </a:t>
            </a:r>
            <a:r>
              <a:rPr lang="en-US" sz="2000" dirty="0" err="1" smtClean="0">
                <a:solidFill>
                  <a:schemeClr val="tx1"/>
                </a:solidFill>
                <a:cs typeface="ヒラギノ角ゴ Pro W3"/>
              </a:rPr>
              <a:t>dage</a:t>
            </a:r>
            <a:r>
              <a:rPr lang="en-US" sz="2000" dirty="0" smtClean="0">
                <a:solidFill>
                  <a:schemeClr val="tx1"/>
                </a:solidFill>
                <a:cs typeface="ヒラギノ角ゴ Pro W3"/>
              </a:rPr>
              <a:t>/ </a:t>
            </a:r>
            <a:r>
              <a:rPr lang="en-US" sz="2000" dirty="0" err="1" smtClean="0">
                <a:solidFill>
                  <a:schemeClr val="tx1"/>
                </a:solidFill>
                <a:cs typeface="ヒラギノ角ゴ Pro W3"/>
              </a:rPr>
              <a:t>måned</a:t>
            </a:r>
            <a:endParaRPr lang="en-US" sz="2000" dirty="0">
              <a:solidFill>
                <a:schemeClr val="tx1"/>
              </a:solidFill>
              <a:cs typeface="ヒラギノ角ゴ Pro W3"/>
            </a:endParaRPr>
          </a:p>
        </p:txBody>
      </p:sp>
      <p:pic>
        <p:nvPicPr>
          <p:cNvPr id="1106954" name="Picture 10" descr="proposta-7_bassa"/>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877439" y="1934624"/>
            <a:ext cx="863628" cy="920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464802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069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a-DK" altLang="da-DK" b="1" dirty="0" smtClean="0">
                <a:solidFill>
                  <a:srgbClr val="0000FF"/>
                </a:solidFill>
              </a:rPr>
              <a:t>Hvordan finder vi personer med risiko for MOH?</a:t>
            </a:r>
            <a:endParaRPr lang="da-DK" dirty="0"/>
          </a:p>
        </p:txBody>
      </p:sp>
      <p:sp>
        <p:nvSpPr>
          <p:cNvPr id="3" name="Pladsholder til indhold 2"/>
          <p:cNvSpPr>
            <a:spLocks noGrp="1"/>
          </p:cNvSpPr>
          <p:nvPr>
            <p:ph idx="1"/>
          </p:nvPr>
        </p:nvSpPr>
        <p:spPr>
          <a:xfrm>
            <a:off x="457200" y="1600200"/>
            <a:ext cx="8579296" cy="4525963"/>
          </a:xfrm>
        </p:spPr>
        <p:txBody>
          <a:bodyPr>
            <a:normAutofit/>
          </a:bodyPr>
          <a:lstStyle/>
          <a:p>
            <a:r>
              <a:rPr lang="da-DK" dirty="0" smtClean="0"/>
              <a:t>Personer, der køber store mængder smertestillende håndkøbsmedicin</a:t>
            </a:r>
          </a:p>
          <a:p>
            <a:pPr marL="0" indent="0">
              <a:buNone/>
            </a:pPr>
            <a:endParaRPr lang="da-DK" dirty="0" smtClean="0"/>
          </a:p>
          <a:p>
            <a:r>
              <a:rPr lang="da-DK" dirty="0" smtClean="0"/>
              <a:t>Personer med hyppige indkøb af smertestillende</a:t>
            </a:r>
          </a:p>
          <a:p>
            <a:pPr marL="0" indent="0">
              <a:buNone/>
            </a:pPr>
            <a:endParaRPr lang="da-DK" dirty="0"/>
          </a:p>
          <a:p>
            <a:r>
              <a:rPr lang="da-DK" dirty="0" smtClean="0"/>
              <a:t>Andre gode forslag?</a:t>
            </a:r>
          </a:p>
          <a:p>
            <a:endParaRPr lang="da-DK" dirty="0" smtClean="0"/>
          </a:p>
          <a:p>
            <a:pPr marL="0" indent="0">
              <a:buNone/>
            </a:pPr>
            <a:endParaRPr lang="da-DK" dirty="0"/>
          </a:p>
        </p:txBody>
      </p:sp>
    </p:spTree>
    <p:extLst>
      <p:ext uri="{BB962C8B-B14F-4D97-AF65-F5344CB8AC3E}">
        <p14:creationId xmlns:p14="http://schemas.microsoft.com/office/powerpoint/2010/main" val="75733266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755576" y="404664"/>
            <a:ext cx="7486650" cy="1143000"/>
          </a:xfrm>
        </p:spPr>
        <p:txBody>
          <a:bodyPr>
            <a:normAutofit fontScale="90000"/>
          </a:bodyPr>
          <a:lstStyle/>
          <a:p>
            <a:r>
              <a:rPr lang="da-DK" altLang="da-DK" sz="3600" b="1" dirty="0" smtClean="0">
                <a:solidFill>
                  <a:srgbClr val="FF0000"/>
                </a:solidFill>
              </a:rPr>
              <a:t>Red flags</a:t>
            </a:r>
            <a:r>
              <a:rPr lang="da-DK" altLang="da-DK" sz="3600" b="1" dirty="0" smtClean="0">
                <a:solidFill>
                  <a:srgbClr val="0000FF"/>
                </a:solidFill>
              </a:rPr>
              <a:t> – henvisningskriterier til læge</a:t>
            </a:r>
          </a:p>
        </p:txBody>
      </p:sp>
      <p:sp>
        <p:nvSpPr>
          <p:cNvPr id="26627" name="Rectangle 3"/>
          <p:cNvSpPr>
            <a:spLocks noGrp="1" noChangeArrowheads="1"/>
          </p:cNvSpPr>
          <p:nvPr>
            <p:ph idx="1"/>
          </p:nvPr>
        </p:nvSpPr>
        <p:spPr>
          <a:xfrm>
            <a:off x="683568" y="1340768"/>
            <a:ext cx="8136904" cy="4969693"/>
          </a:xfrm>
        </p:spPr>
        <p:txBody>
          <a:bodyPr>
            <a:normAutofit/>
          </a:bodyPr>
          <a:lstStyle/>
          <a:p>
            <a:pPr>
              <a:defRPr/>
            </a:pPr>
            <a:r>
              <a:rPr lang="da-DK" sz="2800" b="1" dirty="0" smtClean="0"/>
              <a:t>Opfyldelse af kriterierne for MOH</a:t>
            </a:r>
            <a:endParaRPr lang="da-DK" sz="2800" b="1" dirty="0"/>
          </a:p>
          <a:p>
            <a:pPr lvl="1">
              <a:defRPr/>
            </a:pPr>
            <a:r>
              <a:rPr lang="da-DK" sz="2400" dirty="0" smtClean="0"/>
              <a:t>Kronisk hovedpine over 15 dage/måned</a:t>
            </a:r>
          </a:p>
          <a:p>
            <a:pPr lvl="1">
              <a:defRPr/>
            </a:pPr>
            <a:r>
              <a:rPr lang="da-DK" sz="2400" dirty="0" smtClean="0"/>
              <a:t>Medicinforbrug, der overstiger grænserne (se tidligere)</a:t>
            </a:r>
          </a:p>
          <a:p>
            <a:pPr marL="457200" lvl="1" indent="0">
              <a:buNone/>
              <a:defRPr/>
            </a:pPr>
            <a:endParaRPr lang="da-DK" sz="2400" dirty="0" smtClean="0"/>
          </a:p>
          <a:p>
            <a:pPr>
              <a:defRPr/>
            </a:pPr>
            <a:r>
              <a:rPr lang="da-DK" sz="2800" b="1" dirty="0" smtClean="0"/>
              <a:t>Overforbrug af </a:t>
            </a:r>
            <a:r>
              <a:rPr lang="da-DK" sz="2800" b="1" dirty="0" err="1" smtClean="0"/>
              <a:t>opioider</a:t>
            </a:r>
            <a:r>
              <a:rPr lang="da-DK" sz="2800" b="1" dirty="0" smtClean="0"/>
              <a:t> og hyppig hovedpine</a:t>
            </a:r>
          </a:p>
          <a:p>
            <a:pPr lvl="1">
              <a:defRPr/>
            </a:pPr>
            <a:r>
              <a:rPr lang="da-DK" sz="2400" dirty="0" smtClean="0"/>
              <a:t>Forbrug af </a:t>
            </a:r>
            <a:r>
              <a:rPr lang="da-DK" sz="2400" dirty="0" err="1" smtClean="0"/>
              <a:t>opioider</a:t>
            </a:r>
            <a:r>
              <a:rPr lang="da-DK" sz="2400" dirty="0" smtClean="0"/>
              <a:t> 10 dage/måned eller hyppigere</a:t>
            </a:r>
            <a:endParaRPr lang="da-DK" sz="2400" dirty="0"/>
          </a:p>
          <a:p>
            <a:pPr lvl="1">
              <a:defRPr/>
            </a:pPr>
            <a:r>
              <a:rPr lang="da-DK" sz="2400" dirty="0" smtClean="0"/>
              <a:t>Behandling er en specialistopgave pga. risiko for svære abstinenssymptomer</a:t>
            </a:r>
          </a:p>
          <a:p>
            <a:pPr marL="0" indent="0">
              <a:buNone/>
              <a:defRPr/>
            </a:pPr>
            <a:endParaRPr lang="da-DK" sz="2800" dirty="0" smtClean="0"/>
          </a:p>
          <a:p>
            <a:pPr>
              <a:defRPr/>
            </a:pPr>
            <a:r>
              <a:rPr lang="da-DK" sz="2800" dirty="0" smtClean="0"/>
              <a:t>Ved tvivl om </a:t>
            </a:r>
            <a:r>
              <a:rPr lang="da-DK" sz="2800" b="1" dirty="0" smtClean="0"/>
              <a:t>eventuel MOH</a:t>
            </a:r>
          </a:p>
          <a:p>
            <a:pPr marL="0" indent="0">
              <a:buNone/>
              <a:defRPr/>
            </a:pPr>
            <a:endParaRPr lang="da-DK" sz="2200" dirty="0" smtClean="0"/>
          </a:p>
          <a:p>
            <a:pPr marL="457200" lvl="1" indent="0">
              <a:buNone/>
              <a:defRPr/>
            </a:pPr>
            <a:endParaRPr lang="da-DK" sz="1800" dirty="0"/>
          </a:p>
          <a:p>
            <a:pPr marL="457200" lvl="1" indent="0">
              <a:buNone/>
              <a:defRPr/>
            </a:pPr>
            <a:endParaRPr lang="da-DK" sz="1800" dirty="0" smtClean="0"/>
          </a:p>
          <a:p>
            <a:pPr marL="457200" lvl="1" indent="0">
              <a:buNone/>
              <a:defRPr/>
            </a:pPr>
            <a:endParaRPr lang="da-DK" sz="1800" dirty="0" smtClean="0"/>
          </a:p>
        </p:txBody>
      </p:sp>
    </p:spTree>
    <p:extLst>
      <p:ext uri="{BB962C8B-B14F-4D97-AF65-F5344CB8AC3E}">
        <p14:creationId xmlns:p14="http://schemas.microsoft.com/office/powerpoint/2010/main" val="4125282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62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662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662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627">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6627">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6627">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662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a-DK" altLang="da-DK" b="1" dirty="0" smtClean="0">
                <a:solidFill>
                  <a:srgbClr val="0000FF"/>
                </a:solidFill>
              </a:rPr>
              <a:t>Rådgivning af borgere med risiko for udvikling af MOH</a:t>
            </a:r>
            <a:endParaRPr lang="da-DK" dirty="0"/>
          </a:p>
        </p:txBody>
      </p:sp>
      <p:sp>
        <p:nvSpPr>
          <p:cNvPr id="3" name="Pladsholder til indhold 2"/>
          <p:cNvSpPr>
            <a:spLocks noGrp="1"/>
          </p:cNvSpPr>
          <p:nvPr>
            <p:ph idx="1"/>
          </p:nvPr>
        </p:nvSpPr>
        <p:spPr/>
        <p:txBody>
          <a:bodyPr>
            <a:normAutofit/>
          </a:bodyPr>
          <a:lstStyle/>
          <a:p>
            <a:pPr>
              <a:defRPr/>
            </a:pPr>
            <a:r>
              <a:rPr lang="da-DK" dirty="0" smtClean="0"/>
              <a:t>Vigtigt at give information om:</a:t>
            </a:r>
          </a:p>
          <a:p>
            <a:pPr lvl="1">
              <a:defRPr/>
            </a:pPr>
            <a:r>
              <a:rPr lang="da-DK" dirty="0" smtClean="0"/>
              <a:t>Hvad MOH er og hvornår man har det</a:t>
            </a:r>
          </a:p>
          <a:p>
            <a:pPr lvl="1">
              <a:defRPr/>
            </a:pPr>
            <a:r>
              <a:rPr lang="da-DK" dirty="0"/>
              <a:t>Hvad behandlingen er, og hvad man kan forvente i </a:t>
            </a:r>
            <a:r>
              <a:rPr lang="da-DK" dirty="0" smtClean="0"/>
              <a:t>forløbet</a:t>
            </a:r>
          </a:p>
          <a:p>
            <a:pPr lvl="1">
              <a:defRPr/>
            </a:pPr>
            <a:r>
              <a:rPr lang="da-DK" dirty="0" smtClean="0"/>
              <a:t>Opfordring til at anvende hovedpinekalender med registrering af hovedpinedage og medicinforbrug </a:t>
            </a:r>
          </a:p>
          <a:p>
            <a:pPr marL="457200" lvl="1" indent="0">
              <a:buNone/>
              <a:defRPr/>
            </a:pPr>
            <a:endParaRPr lang="da-DK" dirty="0" smtClean="0"/>
          </a:p>
          <a:p>
            <a:pPr marL="457200" lvl="1" indent="0">
              <a:buNone/>
              <a:defRPr/>
            </a:pPr>
            <a:r>
              <a:rPr lang="da-DK" sz="3600" b="1" dirty="0" smtClean="0">
                <a:solidFill>
                  <a:srgbClr val="FF0000"/>
                </a:solidFill>
              </a:rPr>
              <a:t>MOH er en vigtig tilstand at forebygge!</a:t>
            </a:r>
            <a:endParaRPr lang="da-DK" sz="3600" b="1" dirty="0">
              <a:solidFill>
                <a:srgbClr val="FF0000"/>
              </a:solidFill>
            </a:endParaRPr>
          </a:p>
          <a:p>
            <a:endParaRPr lang="da-DK" dirty="0"/>
          </a:p>
        </p:txBody>
      </p:sp>
    </p:spTree>
    <p:extLst>
      <p:ext uri="{BB962C8B-B14F-4D97-AF65-F5344CB8AC3E}">
        <p14:creationId xmlns:p14="http://schemas.microsoft.com/office/powerpoint/2010/main" val="4046539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a-DK" sz="3600" b="1" dirty="0" smtClean="0">
                <a:solidFill>
                  <a:srgbClr val="0000FF"/>
                </a:solidFill>
              </a:rPr>
              <a:t>Vigtige budskaber</a:t>
            </a:r>
            <a:endParaRPr lang="da-DK" sz="3600" b="1" dirty="0">
              <a:solidFill>
                <a:srgbClr val="0000FF"/>
              </a:solidFill>
            </a:endParaRPr>
          </a:p>
        </p:txBody>
      </p:sp>
      <p:sp>
        <p:nvSpPr>
          <p:cNvPr id="3" name="Pladsholder til indhold 2"/>
          <p:cNvSpPr>
            <a:spLocks noGrp="1"/>
          </p:cNvSpPr>
          <p:nvPr>
            <p:ph idx="1"/>
          </p:nvPr>
        </p:nvSpPr>
        <p:spPr>
          <a:xfrm>
            <a:off x="457200" y="1124744"/>
            <a:ext cx="8229600" cy="5472608"/>
          </a:xfrm>
        </p:spPr>
        <p:txBody>
          <a:bodyPr>
            <a:normAutofit fontScale="92500"/>
          </a:bodyPr>
          <a:lstStyle/>
          <a:p>
            <a:r>
              <a:rPr lang="da-DK" dirty="0" smtClean="0"/>
              <a:t>MOH kan både forebygges og behandles – men viden om MOH skal udbredes</a:t>
            </a:r>
          </a:p>
          <a:p>
            <a:r>
              <a:rPr lang="da-DK" dirty="0" smtClean="0"/>
              <a:t>Risikoprofil: </a:t>
            </a:r>
            <a:r>
              <a:rPr lang="da-DK" sz="2800" dirty="0" smtClean="0"/>
              <a:t>Kendt hovedpine; kvinde mellem 30-50 år; anden smerteproblematik; ineffektiv hovedpine-behandling</a:t>
            </a:r>
          </a:p>
          <a:p>
            <a:r>
              <a:rPr lang="da-DK" dirty="0" smtClean="0"/>
              <a:t>Hovedpinekalender hjælper med at holde styr på ”pillerne” og på hovedpinen – og det er ok at tage smertestillende </a:t>
            </a:r>
            <a:r>
              <a:rPr lang="da-DK" b="1" dirty="0" smtClean="0">
                <a:solidFill>
                  <a:srgbClr val="FF0000"/>
                </a:solidFill>
              </a:rPr>
              <a:t>MEN KUN 2 dage / uge</a:t>
            </a:r>
            <a:endParaRPr lang="da-DK" b="1" dirty="0" smtClean="0"/>
          </a:p>
          <a:p>
            <a:r>
              <a:rPr lang="da-DK" dirty="0" smtClean="0"/>
              <a:t>Behandling af MOH kan varetages af egen læge</a:t>
            </a:r>
          </a:p>
          <a:p>
            <a:r>
              <a:rPr lang="da-DK" dirty="0" smtClean="0"/>
              <a:t>Forebyggelse kan bl.a. ske via apotekerne vha. oplysning.</a:t>
            </a:r>
          </a:p>
          <a:p>
            <a:endParaRPr lang="da-DK" dirty="0"/>
          </a:p>
        </p:txBody>
      </p:sp>
    </p:spTree>
    <p:extLst>
      <p:ext uri="{BB962C8B-B14F-4D97-AF65-F5344CB8AC3E}">
        <p14:creationId xmlns:p14="http://schemas.microsoft.com/office/powerpoint/2010/main" val="1300977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642194"/>
          </a:xfrm>
        </p:spPr>
        <p:txBody>
          <a:bodyPr>
            <a:normAutofit/>
          </a:bodyPr>
          <a:lstStyle/>
          <a:p>
            <a:r>
              <a:rPr lang="da-DK" sz="3600" b="1" dirty="0" smtClean="0">
                <a:solidFill>
                  <a:srgbClr val="0000FF"/>
                </a:solidFill>
              </a:rPr>
              <a:t>Hvad er medicinoverforbrugshovedpine (MOH)?</a:t>
            </a:r>
            <a:endParaRPr lang="da-DK" sz="3600" b="1" dirty="0">
              <a:solidFill>
                <a:srgbClr val="0000FF"/>
              </a:solidFill>
            </a:endParaRPr>
          </a:p>
        </p:txBody>
      </p:sp>
      <p:sp>
        <p:nvSpPr>
          <p:cNvPr id="3" name="Pladsholder til indhold 2"/>
          <p:cNvSpPr>
            <a:spLocks noGrp="1"/>
          </p:cNvSpPr>
          <p:nvPr>
            <p:ph idx="1"/>
          </p:nvPr>
        </p:nvSpPr>
        <p:spPr>
          <a:xfrm>
            <a:off x="467544" y="1412776"/>
            <a:ext cx="8229600" cy="4525963"/>
          </a:xfrm>
        </p:spPr>
        <p:txBody>
          <a:bodyPr/>
          <a:lstStyle/>
          <a:p>
            <a:pPr marL="0" indent="0">
              <a:buNone/>
            </a:pPr>
            <a:endParaRPr lang="da-DK" dirty="0" smtClean="0"/>
          </a:p>
          <a:p>
            <a:pPr marL="0" indent="0" algn="ctr">
              <a:buNone/>
            </a:pPr>
            <a:r>
              <a:rPr lang="da-DK" sz="4000" dirty="0" smtClean="0"/>
              <a:t>MOH er en </a:t>
            </a:r>
            <a:r>
              <a:rPr lang="da-DK" sz="4000" b="1" dirty="0" smtClean="0"/>
              <a:t>hovedpinetype</a:t>
            </a:r>
            <a:r>
              <a:rPr lang="da-DK" sz="4000" dirty="0" smtClean="0"/>
              <a:t>, der opstår på baggrund af et </a:t>
            </a:r>
            <a:r>
              <a:rPr lang="da-DK" sz="4000" b="1" dirty="0" smtClean="0"/>
              <a:t>overforbrug</a:t>
            </a:r>
            <a:r>
              <a:rPr lang="da-DK" sz="4000" dirty="0" smtClean="0"/>
              <a:t> af </a:t>
            </a:r>
            <a:r>
              <a:rPr lang="da-DK" sz="4000" b="1" dirty="0" smtClean="0"/>
              <a:t>smertestillende medicin</a:t>
            </a:r>
            <a:r>
              <a:rPr lang="da-DK" sz="4000" dirty="0" smtClean="0"/>
              <a:t> eller af </a:t>
            </a:r>
            <a:r>
              <a:rPr lang="da-DK" sz="4000" b="1" dirty="0" smtClean="0"/>
              <a:t>akut</a:t>
            </a:r>
            <a:r>
              <a:rPr lang="da-DK" sz="4000" dirty="0" smtClean="0"/>
              <a:t> </a:t>
            </a:r>
            <a:r>
              <a:rPr lang="da-DK" sz="4000" b="1" dirty="0" smtClean="0"/>
              <a:t>migræne-medicin</a:t>
            </a:r>
            <a:r>
              <a:rPr lang="da-DK" sz="4000" dirty="0" smtClean="0"/>
              <a:t> gennem en længere periode.</a:t>
            </a:r>
          </a:p>
          <a:p>
            <a:pPr marL="0" indent="0">
              <a:buNone/>
            </a:pPr>
            <a:endParaRPr lang="da-DK" dirty="0"/>
          </a:p>
        </p:txBody>
      </p:sp>
    </p:spTree>
    <p:extLst>
      <p:ext uri="{BB962C8B-B14F-4D97-AF65-F5344CB8AC3E}">
        <p14:creationId xmlns:p14="http://schemas.microsoft.com/office/powerpoint/2010/main" val="118296856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59632" y="1988840"/>
            <a:ext cx="6696744" cy="566738"/>
          </a:xfrm>
        </p:spPr>
        <p:txBody>
          <a:bodyPr>
            <a:noAutofit/>
          </a:bodyPr>
          <a:lstStyle/>
          <a:p>
            <a:pPr algn="ctr"/>
            <a:r>
              <a:rPr lang="da-DK" sz="3600" dirty="0" smtClean="0">
                <a:solidFill>
                  <a:srgbClr val="0000FF"/>
                </a:solidFill>
              </a:rPr>
              <a:t>Tak for jeres opmærksomhed </a:t>
            </a:r>
            <a:r>
              <a:rPr lang="da-DK" sz="3600" dirty="0" smtClean="0">
                <a:solidFill>
                  <a:srgbClr val="0000FF"/>
                </a:solidFill>
                <a:sym typeface="Wingdings" panose="05000000000000000000" pitchFamily="2" charset="2"/>
              </a:rPr>
              <a:t></a:t>
            </a:r>
            <a:endParaRPr lang="da-DK" sz="3600" dirty="0">
              <a:solidFill>
                <a:srgbClr val="0000FF"/>
              </a:solidFill>
            </a:endParaRPr>
          </a:p>
        </p:txBody>
      </p:sp>
      <p:pic>
        <p:nvPicPr>
          <p:cNvPr id="4" name="Billede 3" descr="Untitled-3.ps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8675" y="5930543"/>
            <a:ext cx="542925"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kstboks 4"/>
          <p:cNvSpPr txBox="1"/>
          <p:nvPr/>
        </p:nvSpPr>
        <p:spPr>
          <a:xfrm>
            <a:off x="582648" y="5553776"/>
            <a:ext cx="3456384" cy="954107"/>
          </a:xfrm>
          <a:prstGeom prst="rect">
            <a:avLst/>
          </a:prstGeom>
          <a:noFill/>
        </p:spPr>
        <p:txBody>
          <a:bodyPr wrap="square" rtlCol="0">
            <a:spAutoFit/>
          </a:bodyPr>
          <a:lstStyle/>
          <a:p>
            <a:endParaRPr lang="da-DK" dirty="0" smtClean="0"/>
          </a:p>
          <a:p>
            <a:endParaRPr lang="da-DK" dirty="0"/>
          </a:p>
          <a:p>
            <a:pPr algn="ctr"/>
            <a:r>
              <a:rPr lang="da-DK" sz="2000" b="1" dirty="0" smtClean="0"/>
              <a:t>Dansk Hovedpinecenter</a:t>
            </a:r>
            <a:endParaRPr lang="da-DK" sz="2000" b="1" dirty="0"/>
          </a:p>
        </p:txBody>
      </p:sp>
      <p:sp>
        <p:nvSpPr>
          <p:cNvPr id="3" name="Tekstboks 2"/>
          <p:cNvSpPr txBox="1"/>
          <p:nvPr/>
        </p:nvSpPr>
        <p:spPr>
          <a:xfrm>
            <a:off x="971600" y="3861048"/>
            <a:ext cx="7416824" cy="1477328"/>
          </a:xfrm>
          <a:prstGeom prst="rect">
            <a:avLst/>
          </a:prstGeom>
          <a:solidFill>
            <a:schemeClr val="accent2"/>
          </a:solidFill>
        </p:spPr>
        <p:txBody>
          <a:bodyPr wrap="square" rtlCol="0">
            <a:spAutoFit/>
          </a:bodyPr>
          <a:lstStyle/>
          <a:p>
            <a:endParaRPr lang="da-DK" dirty="0" smtClean="0"/>
          </a:p>
          <a:p>
            <a:r>
              <a:rPr lang="da-DK" b="1" dirty="0" smtClean="0"/>
              <a:t>Ved spørgsmål kan I kontakte</a:t>
            </a:r>
          </a:p>
          <a:p>
            <a:pPr marL="285750" indent="-285750">
              <a:buFont typeface="Arial" panose="020B0604020202020204" pitchFamily="34" charset="0"/>
              <a:buChar char="•"/>
            </a:pPr>
            <a:r>
              <a:rPr lang="da-DK" dirty="0" smtClean="0"/>
              <a:t>Dansk Hovedpinecenter</a:t>
            </a:r>
            <a:r>
              <a:rPr lang="da-DK" smtClean="0"/>
              <a:t>: </a:t>
            </a:r>
            <a:r>
              <a:rPr lang="da-DK" smtClean="0">
                <a:hlinkClick r:id="rId4"/>
              </a:rPr>
              <a:t>www.danskhovedpinecenter.dk</a:t>
            </a:r>
            <a:r>
              <a:rPr lang="da-DK" smtClean="0"/>
              <a:t> </a:t>
            </a:r>
          </a:p>
          <a:p>
            <a:pPr marL="285750" indent="-285750">
              <a:buFont typeface="Arial" panose="020B0604020202020204" pitchFamily="34" charset="0"/>
              <a:buChar char="•"/>
            </a:pPr>
            <a:r>
              <a:rPr lang="da-DK" dirty="0" smtClean="0"/>
              <a:t>Migræne </a:t>
            </a:r>
            <a:r>
              <a:rPr lang="da-DK" dirty="0"/>
              <a:t>og Hovedpineforeningen: </a:t>
            </a:r>
            <a:r>
              <a:rPr lang="da-DK" dirty="0" smtClean="0"/>
              <a:t> </a:t>
            </a:r>
            <a:r>
              <a:rPr lang="da-DK" dirty="0" smtClean="0">
                <a:hlinkClick r:id="rId5"/>
              </a:rPr>
              <a:t>www.hovedpineforeningen.dk</a:t>
            </a:r>
            <a:endParaRPr lang="da-DK" dirty="0" smtClean="0"/>
          </a:p>
          <a:p>
            <a:endParaRPr lang="da-DK" dirty="0"/>
          </a:p>
        </p:txBody>
      </p:sp>
      <p:sp>
        <p:nvSpPr>
          <p:cNvPr id="7" name="Tekstboks 4"/>
          <p:cNvSpPr txBox="1"/>
          <p:nvPr/>
        </p:nvSpPr>
        <p:spPr>
          <a:xfrm>
            <a:off x="5004048" y="5733256"/>
            <a:ext cx="3456384" cy="1015663"/>
          </a:xfrm>
          <a:prstGeom prst="rect">
            <a:avLst/>
          </a:prstGeom>
          <a:noFill/>
        </p:spPr>
        <p:txBody>
          <a:bodyPr wrap="square" rtlCol="0">
            <a:spAutoFit/>
          </a:bodyPr>
          <a:lstStyle/>
          <a:p>
            <a:pPr algn="ctr"/>
            <a:r>
              <a:rPr lang="da-DK" sz="2000" b="1" dirty="0" smtClean="0"/>
              <a:t>Kampagnen om medicin-overforbrugshovedpine er støttet af Trygfonden</a:t>
            </a:r>
            <a:endParaRPr lang="da-DK" sz="2000" b="1" dirty="0"/>
          </a:p>
        </p:txBody>
      </p:sp>
    </p:spTree>
    <p:extLst>
      <p:ext uri="{BB962C8B-B14F-4D97-AF65-F5344CB8AC3E}">
        <p14:creationId xmlns:p14="http://schemas.microsoft.com/office/powerpoint/2010/main" val="32669021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683568" y="404664"/>
            <a:ext cx="7486650" cy="864096"/>
          </a:xfrm>
        </p:spPr>
        <p:txBody>
          <a:bodyPr>
            <a:noAutofit/>
          </a:bodyPr>
          <a:lstStyle/>
          <a:p>
            <a:r>
              <a:rPr lang="da-DK" altLang="da-DK" sz="2800" b="1" dirty="0" smtClean="0">
                <a:solidFill>
                  <a:srgbClr val="0000FF"/>
                </a:solidFill>
              </a:rPr>
              <a:t>Definition af MOH</a:t>
            </a:r>
            <a:br>
              <a:rPr lang="da-DK" altLang="da-DK" sz="2800" b="1" dirty="0" smtClean="0">
                <a:solidFill>
                  <a:srgbClr val="0000FF"/>
                </a:solidFill>
              </a:rPr>
            </a:br>
            <a:r>
              <a:rPr lang="da-DK" altLang="da-DK" sz="2400" b="1" dirty="0" smtClean="0">
                <a:solidFill>
                  <a:srgbClr val="0000FF"/>
                </a:solidFill>
              </a:rPr>
              <a:t> (Det Internationale Hovedpineselskab 2013)</a:t>
            </a:r>
            <a:br>
              <a:rPr lang="da-DK" altLang="da-DK" sz="2400" b="1" dirty="0" smtClean="0">
                <a:solidFill>
                  <a:srgbClr val="0000FF"/>
                </a:solidFill>
              </a:rPr>
            </a:br>
            <a:endParaRPr lang="da-DK" altLang="da-DK" sz="2400" b="1" dirty="0" smtClean="0">
              <a:solidFill>
                <a:srgbClr val="0000FF"/>
              </a:solidFill>
            </a:endParaRPr>
          </a:p>
        </p:txBody>
      </p:sp>
      <p:sp>
        <p:nvSpPr>
          <p:cNvPr id="26627" name="Rectangle 3"/>
          <p:cNvSpPr>
            <a:spLocks noGrp="1" noChangeArrowheads="1"/>
          </p:cNvSpPr>
          <p:nvPr>
            <p:ph idx="1"/>
          </p:nvPr>
        </p:nvSpPr>
        <p:spPr>
          <a:xfrm>
            <a:off x="467544" y="1196752"/>
            <a:ext cx="8352928" cy="5184576"/>
          </a:xfrm>
        </p:spPr>
        <p:txBody>
          <a:bodyPr>
            <a:normAutofit/>
          </a:bodyPr>
          <a:lstStyle/>
          <a:p>
            <a:pPr marL="0" lvl="1" indent="0">
              <a:buClr>
                <a:schemeClr val="accent1"/>
              </a:buClr>
              <a:buSzPct val="110000"/>
              <a:buNone/>
              <a:defRPr/>
            </a:pPr>
            <a:r>
              <a:rPr lang="da-DK" dirty="0" smtClean="0">
                <a:cs typeface="Arial" charset="0"/>
              </a:rPr>
              <a:t>Hovedpine ≥ </a:t>
            </a:r>
            <a:r>
              <a:rPr lang="da-DK" dirty="0">
                <a:cs typeface="Arial" charset="0"/>
              </a:rPr>
              <a:t>15 dage/måned </a:t>
            </a:r>
            <a:r>
              <a:rPr lang="da-DK" dirty="0" smtClean="0">
                <a:cs typeface="Arial" charset="0"/>
              </a:rPr>
              <a:t>gennem mindst </a:t>
            </a:r>
            <a:r>
              <a:rPr lang="da-DK" dirty="0">
                <a:cs typeface="Arial" charset="0"/>
              </a:rPr>
              <a:t>3 måneder </a:t>
            </a:r>
            <a:endParaRPr lang="da-DK" sz="1800" b="1" dirty="0" smtClean="0">
              <a:cs typeface="Arial" charset="0"/>
            </a:endParaRPr>
          </a:p>
          <a:p>
            <a:pPr marL="0" lvl="1" indent="0">
              <a:lnSpc>
                <a:spcPct val="150000"/>
              </a:lnSpc>
              <a:buClr>
                <a:schemeClr val="accent1"/>
              </a:buClr>
              <a:buSzPct val="110000"/>
              <a:buNone/>
              <a:defRPr/>
            </a:pPr>
            <a:r>
              <a:rPr lang="da-DK" dirty="0" smtClean="0">
                <a:cs typeface="Arial" charset="0"/>
              </a:rPr>
              <a:t>Et medicin-overforbrug gennem mindst 3 måneder:</a:t>
            </a:r>
            <a:endParaRPr lang="da-DK" dirty="0">
              <a:cs typeface="Arial" charset="0"/>
            </a:endParaRPr>
          </a:p>
          <a:p>
            <a:pPr lvl="1">
              <a:lnSpc>
                <a:spcPct val="150000"/>
              </a:lnSpc>
              <a:defRPr/>
            </a:pPr>
            <a:endParaRPr lang="da-DK" sz="1800" dirty="0" smtClean="0">
              <a:cs typeface="Arial" charset="0"/>
            </a:endParaRPr>
          </a:p>
          <a:p>
            <a:pPr lvl="1">
              <a:lnSpc>
                <a:spcPct val="150000"/>
              </a:lnSpc>
              <a:defRPr/>
            </a:pPr>
            <a:r>
              <a:rPr lang="da-DK" sz="1800" dirty="0" err="1" smtClean="0">
                <a:cs typeface="Arial" charset="0"/>
              </a:rPr>
              <a:t>Triptaner</a:t>
            </a:r>
            <a:r>
              <a:rPr lang="da-DK" sz="1800" dirty="0" smtClean="0">
                <a:cs typeface="Arial" charset="0"/>
              </a:rPr>
              <a:t> ≥ 10 dage/måned </a:t>
            </a:r>
          </a:p>
          <a:p>
            <a:pPr lvl="1">
              <a:lnSpc>
                <a:spcPct val="150000"/>
              </a:lnSpc>
              <a:defRPr/>
            </a:pPr>
            <a:r>
              <a:rPr lang="da-DK" sz="1800" dirty="0" err="1" smtClean="0">
                <a:cs typeface="Arial" charset="0"/>
              </a:rPr>
              <a:t>Opioider</a:t>
            </a:r>
            <a:r>
              <a:rPr lang="da-DK" sz="1800" dirty="0" smtClean="0">
                <a:cs typeface="Arial" charset="0"/>
              </a:rPr>
              <a:t> ≥ </a:t>
            </a:r>
            <a:r>
              <a:rPr lang="da-DK" sz="1800" dirty="0">
                <a:cs typeface="Arial" charset="0"/>
              </a:rPr>
              <a:t>10 dage/måned </a:t>
            </a:r>
            <a:endParaRPr lang="da-DK" sz="1800" dirty="0" smtClean="0">
              <a:cs typeface="Arial" charset="0"/>
            </a:endParaRPr>
          </a:p>
          <a:p>
            <a:pPr lvl="1">
              <a:lnSpc>
                <a:spcPct val="150000"/>
              </a:lnSpc>
              <a:defRPr/>
            </a:pPr>
            <a:r>
              <a:rPr lang="da-DK" sz="1800" dirty="0" err="1" smtClean="0">
                <a:cs typeface="Arial" charset="0"/>
              </a:rPr>
              <a:t>Ergotaminer</a:t>
            </a:r>
            <a:r>
              <a:rPr lang="da-DK" sz="1800" dirty="0" smtClean="0">
                <a:cs typeface="Arial" charset="0"/>
              </a:rPr>
              <a:t> ≥ </a:t>
            </a:r>
            <a:r>
              <a:rPr lang="da-DK" sz="1800" dirty="0">
                <a:cs typeface="Arial" charset="0"/>
              </a:rPr>
              <a:t>10 dage/måned </a:t>
            </a:r>
            <a:endParaRPr lang="da-DK" sz="1800" dirty="0" smtClean="0">
              <a:cs typeface="Arial" charset="0"/>
            </a:endParaRPr>
          </a:p>
          <a:p>
            <a:pPr lvl="1">
              <a:lnSpc>
                <a:spcPct val="150000"/>
              </a:lnSpc>
              <a:defRPr/>
            </a:pPr>
            <a:r>
              <a:rPr lang="da-DK" sz="1800" dirty="0">
                <a:cs typeface="Arial" charset="0"/>
              </a:rPr>
              <a:t>Kombinationspræparater (eks. </a:t>
            </a:r>
            <a:r>
              <a:rPr lang="da-DK" sz="1800" dirty="0" err="1">
                <a:cs typeface="Arial" charset="0"/>
              </a:rPr>
              <a:t>Treo</a:t>
            </a:r>
            <a:r>
              <a:rPr lang="da-DK" sz="1800" dirty="0">
                <a:cs typeface="Arial" charset="0"/>
              </a:rPr>
              <a:t>) ≥ 10 dage/måned</a:t>
            </a:r>
            <a:endParaRPr lang="da-DK" sz="1800" dirty="0" smtClean="0">
              <a:cs typeface="Arial" charset="0"/>
            </a:endParaRPr>
          </a:p>
          <a:p>
            <a:pPr lvl="1">
              <a:lnSpc>
                <a:spcPct val="150000"/>
              </a:lnSpc>
              <a:defRPr/>
            </a:pPr>
            <a:r>
              <a:rPr lang="da-DK" sz="1800" dirty="0" smtClean="0">
                <a:cs typeface="Arial" charset="0"/>
              </a:rPr>
              <a:t>Svage analgetika</a:t>
            </a:r>
            <a:r>
              <a:rPr lang="da-DK" sz="1800" dirty="0">
                <a:cs typeface="Arial" charset="0"/>
              </a:rPr>
              <a:t> </a:t>
            </a:r>
            <a:r>
              <a:rPr lang="da-DK" sz="1800" dirty="0" smtClean="0">
                <a:cs typeface="Arial" charset="0"/>
              </a:rPr>
              <a:t>(NSAID, </a:t>
            </a:r>
            <a:r>
              <a:rPr lang="da-DK" sz="1800" dirty="0" err="1" smtClean="0">
                <a:cs typeface="Arial" charset="0"/>
              </a:rPr>
              <a:t>paracetamol</a:t>
            </a:r>
            <a:r>
              <a:rPr lang="da-DK" sz="1800" dirty="0" smtClean="0">
                <a:cs typeface="Arial" charset="0"/>
              </a:rPr>
              <a:t>, Acetylsalicylsyre) ≥  15 dage/måned </a:t>
            </a:r>
          </a:p>
          <a:p>
            <a:pPr lvl="1">
              <a:lnSpc>
                <a:spcPct val="150000"/>
              </a:lnSpc>
              <a:defRPr/>
            </a:pPr>
            <a:r>
              <a:rPr lang="da-DK" sz="1800" dirty="0" smtClean="0">
                <a:cs typeface="Arial" charset="0"/>
              </a:rPr>
              <a:t>≥ </a:t>
            </a:r>
            <a:r>
              <a:rPr lang="da-DK" sz="1800" dirty="0">
                <a:cs typeface="Arial" charset="0"/>
              </a:rPr>
              <a:t>10 </a:t>
            </a:r>
            <a:r>
              <a:rPr lang="da-DK" sz="1800" dirty="0" smtClean="0">
                <a:cs typeface="Arial" charset="0"/>
              </a:rPr>
              <a:t>dage/måned med kombination af 2 eller flere af de ovenstående grupper (Eks. 5 dage med </a:t>
            </a:r>
            <a:r>
              <a:rPr lang="da-DK" sz="1800" dirty="0" err="1" smtClean="0">
                <a:cs typeface="Arial" charset="0"/>
              </a:rPr>
              <a:t>triptaner</a:t>
            </a:r>
            <a:r>
              <a:rPr lang="da-DK" sz="1800" dirty="0" smtClean="0">
                <a:cs typeface="Arial" charset="0"/>
              </a:rPr>
              <a:t> + 5 andre dage med svage analgetika)</a:t>
            </a:r>
          </a:p>
          <a:p>
            <a:pPr marL="457200" lvl="1" indent="0">
              <a:lnSpc>
                <a:spcPct val="150000"/>
              </a:lnSpc>
              <a:buNone/>
              <a:defRPr/>
            </a:pPr>
            <a:endParaRPr lang="da-DK" sz="1800" dirty="0" smtClean="0">
              <a:cs typeface="Arial" charset="0"/>
            </a:endParaRPr>
          </a:p>
          <a:p>
            <a:pPr marL="457200" lvl="1" indent="0">
              <a:buNone/>
              <a:defRPr/>
            </a:pPr>
            <a:endParaRPr lang="da-DK" sz="1800" dirty="0" smtClean="0"/>
          </a:p>
        </p:txBody>
      </p:sp>
      <p:pic>
        <p:nvPicPr>
          <p:cNvPr id="614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99992" y="2461528"/>
            <a:ext cx="3168352" cy="1885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32584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62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627">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662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6627">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6627">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6627">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6627">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662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indhold 2"/>
          <p:cNvSpPr>
            <a:spLocks noGrp="1"/>
          </p:cNvSpPr>
          <p:nvPr>
            <p:ph idx="1"/>
          </p:nvPr>
        </p:nvSpPr>
        <p:spPr>
          <a:xfrm>
            <a:off x="457200" y="404664"/>
            <a:ext cx="8229600" cy="5721499"/>
          </a:xfrm>
        </p:spPr>
        <p:txBody>
          <a:bodyPr/>
          <a:lstStyle/>
          <a:p>
            <a:pPr marL="0" indent="0" algn="ctr">
              <a:buNone/>
            </a:pPr>
            <a:endParaRPr lang="da-DK" dirty="0" smtClean="0"/>
          </a:p>
          <a:p>
            <a:pPr marL="0" indent="0" algn="ctr">
              <a:buNone/>
            </a:pPr>
            <a:r>
              <a:rPr lang="da-DK" b="1" dirty="0" smtClean="0"/>
              <a:t>Samlet indtag af smertestillende og akut smertestillende medicin</a:t>
            </a:r>
            <a:endParaRPr lang="da-DK" dirty="0" smtClean="0"/>
          </a:p>
          <a:p>
            <a:pPr marL="0" indent="0" algn="ctr">
              <a:buNone/>
            </a:pPr>
            <a:r>
              <a:rPr lang="da-DK" sz="5400" b="1" dirty="0" smtClean="0">
                <a:solidFill>
                  <a:srgbClr val="FF0000"/>
                </a:solidFill>
              </a:rPr>
              <a:t>2 dage hver uge </a:t>
            </a:r>
          </a:p>
          <a:p>
            <a:pPr marL="0" indent="0" algn="ctr">
              <a:buNone/>
            </a:pPr>
            <a:r>
              <a:rPr lang="da-DK" b="1" dirty="0" smtClean="0"/>
              <a:t>er helt okay</a:t>
            </a:r>
            <a:endParaRPr lang="da-DK" b="1" dirty="0"/>
          </a:p>
        </p:txBody>
      </p:sp>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1055" y="3916144"/>
            <a:ext cx="3170237" cy="1884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11960" y="3301138"/>
            <a:ext cx="2448272" cy="2516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87266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608" y="1001273"/>
            <a:ext cx="4680520" cy="5508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el 1"/>
          <p:cNvSpPr>
            <a:spLocks noGrp="1"/>
          </p:cNvSpPr>
          <p:nvPr>
            <p:ph type="title"/>
          </p:nvPr>
        </p:nvSpPr>
        <p:spPr/>
        <p:txBody>
          <a:bodyPr/>
          <a:lstStyle/>
          <a:p>
            <a:r>
              <a:rPr lang="da-DK" b="1" dirty="0" smtClean="0">
                <a:solidFill>
                  <a:srgbClr val="0000FF"/>
                </a:solidFill>
              </a:rPr>
              <a:t>Hovedpine </a:t>
            </a:r>
            <a:r>
              <a:rPr lang="da-DK" b="1" dirty="0">
                <a:solidFill>
                  <a:srgbClr val="0000FF"/>
                </a:solidFill>
              </a:rPr>
              <a:t>i Danmark</a:t>
            </a:r>
            <a:endParaRPr lang="da-DK" dirty="0"/>
          </a:p>
        </p:txBody>
      </p:sp>
      <p:sp>
        <p:nvSpPr>
          <p:cNvPr id="9" name="Tekstboks 8"/>
          <p:cNvSpPr txBox="1"/>
          <p:nvPr/>
        </p:nvSpPr>
        <p:spPr>
          <a:xfrm>
            <a:off x="323528" y="1700808"/>
            <a:ext cx="3456384" cy="3746718"/>
          </a:xfrm>
          <a:prstGeom prst="roundRect">
            <a:avLst/>
          </a:prstGeom>
          <a:ln/>
        </p:spPr>
        <p:style>
          <a:lnRef idx="2">
            <a:schemeClr val="dk1"/>
          </a:lnRef>
          <a:fillRef idx="1">
            <a:schemeClr val="lt1"/>
          </a:fillRef>
          <a:effectRef idx="0">
            <a:schemeClr val="dk1"/>
          </a:effectRef>
          <a:fontRef idx="minor">
            <a:schemeClr val="dk1"/>
          </a:fontRef>
        </p:style>
        <p:txBody>
          <a:bodyPr wrap="square" rtlCol="0">
            <a:spAutoFit/>
          </a:bodyPr>
          <a:lstStyle/>
          <a:p>
            <a:r>
              <a:rPr lang="da-DK" dirty="0" smtClean="0">
                <a:solidFill>
                  <a:srgbClr val="0000FF"/>
                </a:solidFill>
              </a:rPr>
              <a:t>25 </a:t>
            </a:r>
            <a:r>
              <a:rPr lang="da-DK" dirty="0">
                <a:solidFill>
                  <a:srgbClr val="0000FF"/>
                </a:solidFill>
              </a:rPr>
              <a:t>% af alle kvinder og 16 % af alle mænd </a:t>
            </a:r>
            <a:r>
              <a:rPr lang="da-DK" dirty="0" smtClean="0">
                <a:solidFill>
                  <a:srgbClr val="0000FF"/>
                </a:solidFill>
              </a:rPr>
              <a:t>har migræne.</a:t>
            </a:r>
          </a:p>
          <a:p>
            <a:endParaRPr lang="da-DK" dirty="0">
              <a:solidFill>
                <a:srgbClr val="0000FF"/>
              </a:solidFill>
            </a:endParaRPr>
          </a:p>
          <a:p>
            <a:r>
              <a:rPr lang="da-DK" dirty="0" smtClean="0">
                <a:solidFill>
                  <a:srgbClr val="0000FF"/>
                </a:solidFill>
              </a:rPr>
              <a:t>Op mod 80 % har haft spændingshovedpine, hvoraf ca. halvdelen oplever det hyppigt.</a:t>
            </a:r>
            <a:endParaRPr lang="da-DK" dirty="0">
              <a:solidFill>
                <a:srgbClr val="0000FF"/>
              </a:solidFill>
            </a:endParaRPr>
          </a:p>
          <a:p>
            <a:endParaRPr lang="da-DK" dirty="0">
              <a:solidFill>
                <a:srgbClr val="0000FF"/>
              </a:solidFill>
            </a:endParaRPr>
          </a:p>
          <a:p>
            <a:r>
              <a:rPr lang="da-DK" dirty="0" smtClean="0">
                <a:solidFill>
                  <a:srgbClr val="0000FF"/>
                </a:solidFill>
              </a:rPr>
              <a:t>Ca. 3 % </a:t>
            </a:r>
            <a:r>
              <a:rPr lang="da-DK" dirty="0">
                <a:solidFill>
                  <a:srgbClr val="0000FF"/>
                </a:solidFill>
              </a:rPr>
              <a:t>lider af kronisk hovedpine, dvs. hovedpine minimum hver anden </a:t>
            </a:r>
            <a:r>
              <a:rPr lang="da-DK" dirty="0" smtClean="0">
                <a:solidFill>
                  <a:srgbClr val="0000FF"/>
                </a:solidFill>
              </a:rPr>
              <a:t>dag året rundt.</a:t>
            </a:r>
            <a:endParaRPr lang="da-DK" dirty="0">
              <a:solidFill>
                <a:srgbClr val="0000FF"/>
              </a:solidFill>
            </a:endParaRPr>
          </a:p>
        </p:txBody>
      </p:sp>
      <p:sp>
        <p:nvSpPr>
          <p:cNvPr id="6" name="Tekstboks 5"/>
          <p:cNvSpPr txBox="1"/>
          <p:nvPr/>
        </p:nvSpPr>
        <p:spPr>
          <a:xfrm>
            <a:off x="1187624" y="6263215"/>
            <a:ext cx="1044116" cy="246221"/>
          </a:xfrm>
          <a:prstGeom prst="rect">
            <a:avLst/>
          </a:prstGeom>
          <a:noFill/>
        </p:spPr>
        <p:txBody>
          <a:bodyPr wrap="square" rtlCol="0">
            <a:spAutoFit/>
          </a:bodyPr>
          <a:lstStyle/>
          <a:p>
            <a:r>
              <a:rPr lang="da-DK" sz="1000" dirty="0" smtClean="0"/>
              <a:t>Foto: </a:t>
            </a:r>
            <a:r>
              <a:rPr lang="da-DK" sz="1000" dirty="0" err="1" smtClean="0"/>
              <a:t>Colourbox</a:t>
            </a:r>
            <a:endParaRPr lang="da-DK" sz="1000" dirty="0"/>
          </a:p>
        </p:txBody>
      </p:sp>
      <p:sp>
        <p:nvSpPr>
          <p:cNvPr id="7" name="Tekstboks 6"/>
          <p:cNvSpPr txBox="1"/>
          <p:nvPr/>
        </p:nvSpPr>
        <p:spPr>
          <a:xfrm>
            <a:off x="5508104" y="1881995"/>
            <a:ext cx="3456384" cy="4575929"/>
          </a:xfrm>
          <a:prstGeom prst="roundRect">
            <a:avLst/>
          </a:prstGeom>
          <a:ln/>
        </p:spPr>
        <p:style>
          <a:lnRef idx="2">
            <a:schemeClr val="dk1"/>
          </a:lnRef>
          <a:fillRef idx="1">
            <a:schemeClr val="lt1"/>
          </a:fillRef>
          <a:effectRef idx="0">
            <a:schemeClr val="dk1"/>
          </a:effectRef>
          <a:fontRef idx="minor">
            <a:schemeClr val="dk1"/>
          </a:fontRef>
        </p:style>
        <p:txBody>
          <a:bodyPr wrap="square" rtlCol="0">
            <a:spAutoFit/>
          </a:bodyPr>
          <a:lstStyle/>
          <a:p>
            <a:r>
              <a:rPr lang="da-DK" dirty="0">
                <a:solidFill>
                  <a:srgbClr val="FF0000"/>
                </a:solidFill>
              </a:rPr>
              <a:t>Hovedpine er en folkesygdom</a:t>
            </a:r>
          </a:p>
          <a:p>
            <a:endParaRPr lang="da-DK" dirty="0" smtClean="0">
              <a:solidFill>
                <a:srgbClr val="FF0000"/>
              </a:solidFill>
            </a:endParaRPr>
          </a:p>
          <a:p>
            <a:r>
              <a:rPr lang="da-DK" dirty="0" smtClean="0">
                <a:solidFill>
                  <a:srgbClr val="FF0000"/>
                </a:solidFill>
              </a:rPr>
              <a:t>Hver </a:t>
            </a:r>
            <a:r>
              <a:rPr lang="da-DK" dirty="0">
                <a:solidFill>
                  <a:srgbClr val="FF0000"/>
                </a:solidFill>
              </a:rPr>
              <a:t>10. dansker har hovedpine mindst én </a:t>
            </a:r>
            <a:r>
              <a:rPr lang="da-DK" dirty="0" smtClean="0">
                <a:solidFill>
                  <a:srgbClr val="FF0000"/>
                </a:solidFill>
              </a:rPr>
              <a:t>gang om </a:t>
            </a:r>
            <a:r>
              <a:rPr lang="da-DK" dirty="0">
                <a:solidFill>
                  <a:srgbClr val="FF0000"/>
                </a:solidFill>
              </a:rPr>
              <a:t>ugen.</a:t>
            </a:r>
          </a:p>
          <a:p>
            <a:endParaRPr lang="da-DK" dirty="0">
              <a:solidFill>
                <a:srgbClr val="FF0000"/>
              </a:solidFill>
            </a:endParaRPr>
          </a:p>
          <a:p>
            <a:r>
              <a:rPr lang="da-DK" dirty="0">
                <a:solidFill>
                  <a:srgbClr val="FF0000"/>
                </a:solidFill>
              </a:rPr>
              <a:t>Omkring 200.000 danskere har hovedpine hver eneste dag.</a:t>
            </a:r>
          </a:p>
          <a:p>
            <a:endParaRPr lang="da-DK" dirty="0">
              <a:solidFill>
                <a:srgbClr val="FF0000"/>
              </a:solidFill>
            </a:endParaRPr>
          </a:p>
          <a:p>
            <a:r>
              <a:rPr lang="da-DK" dirty="0">
                <a:solidFill>
                  <a:srgbClr val="FF0000"/>
                </a:solidFill>
              </a:rPr>
              <a:t>Hovedpine giver ca. 3 millioner sygedage årligt.</a:t>
            </a:r>
          </a:p>
          <a:p>
            <a:endParaRPr lang="da-DK" dirty="0">
              <a:solidFill>
                <a:srgbClr val="FF0000"/>
              </a:solidFill>
            </a:endParaRPr>
          </a:p>
          <a:p>
            <a:r>
              <a:rPr lang="da-DK" dirty="0">
                <a:solidFill>
                  <a:srgbClr val="FF0000"/>
                </a:solidFill>
              </a:rPr>
              <a:t>Hovedpine er både et problem for den enkelte person med hovedpine og for samfundet!</a:t>
            </a:r>
          </a:p>
        </p:txBody>
      </p:sp>
    </p:spTree>
    <p:extLst>
      <p:ext uri="{BB962C8B-B14F-4D97-AF65-F5344CB8AC3E}">
        <p14:creationId xmlns:p14="http://schemas.microsoft.com/office/powerpoint/2010/main" val="1434317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2256" y="904386"/>
            <a:ext cx="4680520" cy="5508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el 1"/>
          <p:cNvSpPr>
            <a:spLocks noGrp="1"/>
          </p:cNvSpPr>
          <p:nvPr>
            <p:ph type="title"/>
          </p:nvPr>
        </p:nvSpPr>
        <p:spPr>
          <a:xfrm>
            <a:off x="467544" y="476672"/>
            <a:ext cx="8229600" cy="778098"/>
          </a:xfrm>
        </p:spPr>
        <p:txBody>
          <a:bodyPr>
            <a:noAutofit/>
          </a:bodyPr>
          <a:lstStyle/>
          <a:p>
            <a:r>
              <a:rPr lang="da-DK" sz="3600" b="1" dirty="0" smtClean="0">
                <a:solidFill>
                  <a:srgbClr val="0000FF"/>
                </a:solidFill>
              </a:rPr>
              <a:t>MOH i Danmark</a:t>
            </a:r>
            <a:endParaRPr lang="da-DK" sz="3600" b="1" dirty="0">
              <a:solidFill>
                <a:srgbClr val="0000FF"/>
              </a:solidFill>
            </a:endParaRPr>
          </a:p>
        </p:txBody>
      </p:sp>
      <p:sp>
        <p:nvSpPr>
          <p:cNvPr id="9" name="Tekstboks 8"/>
          <p:cNvSpPr txBox="1"/>
          <p:nvPr/>
        </p:nvSpPr>
        <p:spPr>
          <a:xfrm>
            <a:off x="5076056" y="4725144"/>
            <a:ext cx="3458368" cy="1328023"/>
          </a:xfrm>
          <a:prstGeom prst="roundRect">
            <a:avLst/>
          </a:prstGeom>
          <a:solidFill>
            <a:schemeClr val="bg1"/>
          </a:solidFill>
          <a:ln w="19050">
            <a:solidFill>
              <a:schemeClr val="tx1"/>
            </a:solidFill>
          </a:ln>
        </p:spPr>
        <p:txBody>
          <a:bodyPr wrap="square" rtlCol="0">
            <a:spAutoFit/>
          </a:bodyPr>
          <a:lstStyle/>
          <a:p>
            <a:pPr algn="ctr"/>
            <a:r>
              <a:rPr lang="da-DK" dirty="0"/>
              <a:t> </a:t>
            </a:r>
            <a:r>
              <a:rPr lang="da-DK" dirty="0" smtClean="0">
                <a:solidFill>
                  <a:srgbClr val="0000FF"/>
                </a:solidFill>
              </a:rPr>
              <a:t>Ca. 20 % af patienterne, </a:t>
            </a:r>
          </a:p>
          <a:p>
            <a:pPr algn="ctr"/>
            <a:r>
              <a:rPr lang="da-DK" dirty="0" smtClean="0">
                <a:solidFill>
                  <a:srgbClr val="0000FF"/>
                </a:solidFill>
              </a:rPr>
              <a:t>som behandles ved </a:t>
            </a:r>
          </a:p>
          <a:p>
            <a:pPr algn="ctr"/>
            <a:r>
              <a:rPr lang="da-DK" dirty="0" smtClean="0">
                <a:solidFill>
                  <a:srgbClr val="0000FF"/>
                </a:solidFill>
              </a:rPr>
              <a:t>Dansk Hovedpinecenter bliver diagnosticeret med MOH</a:t>
            </a:r>
            <a:endParaRPr lang="da-DK" dirty="0">
              <a:solidFill>
                <a:srgbClr val="0000FF"/>
              </a:solidFill>
            </a:endParaRPr>
          </a:p>
        </p:txBody>
      </p:sp>
      <p:sp>
        <p:nvSpPr>
          <p:cNvPr id="12" name="Tekstboks 11"/>
          <p:cNvSpPr txBox="1"/>
          <p:nvPr/>
        </p:nvSpPr>
        <p:spPr>
          <a:xfrm>
            <a:off x="5796136" y="1628770"/>
            <a:ext cx="2953320" cy="1634490"/>
          </a:xfrm>
          <a:prstGeom prst="roundRect">
            <a:avLst/>
          </a:prstGeom>
          <a:solidFill>
            <a:schemeClr val="bg1"/>
          </a:solidFill>
          <a:ln w="19050">
            <a:solidFill>
              <a:schemeClr val="tx1"/>
            </a:solidFill>
          </a:ln>
        </p:spPr>
        <p:txBody>
          <a:bodyPr wrap="square" rtlCol="0">
            <a:spAutoFit/>
          </a:bodyPr>
          <a:lstStyle/>
          <a:p>
            <a:pPr algn="ctr"/>
            <a:r>
              <a:rPr lang="da-DK" dirty="0"/>
              <a:t> </a:t>
            </a:r>
            <a:r>
              <a:rPr lang="da-DK" dirty="0" smtClean="0">
                <a:solidFill>
                  <a:srgbClr val="FF0000"/>
                </a:solidFill>
              </a:rPr>
              <a:t>Ca. 32 % af personer med MOH fik udskrevet </a:t>
            </a:r>
            <a:r>
              <a:rPr lang="da-DK" dirty="0" err="1" smtClean="0">
                <a:solidFill>
                  <a:srgbClr val="FF0000"/>
                </a:solidFill>
              </a:rPr>
              <a:t>opioider</a:t>
            </a:r>
            <a:endParaRPr lang="da-DK" dirty="0" smtClean="0">
              <a:solidFill>
                <a:srgbClr val="FF0000"/>
              </a:solidFill>
            </a:endParaRPr>
          </a:p>
          <a:p>
            <a:pPr algn="ctr"/>
            <a:r>
              <a:rPr lang="da-DK" b="1" dirty="0" err="1" smtClean="0">
                <a:solidFill>
                  <a:srgbClr val="FF0000"/>
                </a:solidFill>
              </a:rPr>
              <a:t>Opioider</a:t>
            </a:r>
            <a:r>
              <a:rPr lang="da-DK" b="1" dirty="0" smtClean="0">
                <a:solidFill>
                  <a:srgbClr val="FF0000"/>
                </a:solidFill>
              </a:rPr>
              <a:t> anbefales ikke som behandling for hovedpine</a:t>
            </a:r>
            <a:endParaRPr lang="da-DK" b="1" dirty="0">
              <a:solidFill>
                <a:srgbClr val="FF0000"/>
              </a:solidFill>
            </a:endParaRPr>
          </a:p>
        </p:txBody>
      </p:sp>
      <p:sp>
        <p:nvSpPr>
          <p:cNvPr id="6" name="Tekstboks 5"/>
          <p:cNvSpPr txBox="1"/>
          <p:nvPr/>
        </p:nvSpPr>
        <p:spPr>
          <a:xfrm>
            <a:off x="539552" y="5084526"/>
            <a:ext cx="2736304" cy="1328023"/>
          </a:xfrm>
          <a:prstGeom prst="roundRect">
            <a:avLst/>
          </a:prstGeom>
          <a:solidFill>
            <a:schemeClr val="bg1"/>
          </a:solidFill>
          <a:ln w="19050">
            <a:solidFill>
              <a:schemeClr val="tx1"/>
            </a:solidFill>
          </a:ln>
        </p:spPr>
        <p:txBody>
          <a:bodyPr wrap="square" rtlCol="0">
            <a:spAutoFit/>
          </a:bodyPr>
          <a:lstStyle/>
          <a:p>
            <a:pPr algn="ctr"/>
            <a:r>
              <a:rPr lang="da-DK" dirty="0"/>
              <a:t> </a:t>
            </a:r>
            <a:r>
              <a:rPr lang="da-DK" dirty="0" smtClean="0">
                <a:solidFill>
                  <a:srgbClr val="FF0000"/>
                </a:solidFill>
              </a:rPr>
              <a:t>Ca. 85 % af personer med MOH overforbrugte  smertestillende håndkøbsmedicin</a:t>
            </a:r>
            <a:endParaRPr lang="da-DK" dirty="0">
              <a:solidFill>
                <a:srgbClr val="FF0000"/>
              </a:solidFill>
            </a:endParaRPr>
          </a:p>
        </p:txBody>
      </p:sp>
      <p:sp>
        <p:nvSpPr>
          <p:cNvPr id="5" name="Tekstboks 4"/>
          <p:cNvSpPr txBox="1"/>
          <p:nvPr/>
        </p:nvSpPr>
        <p:spPr>
          <a:xfrm>
            <a:off x="2771800" y="2752482"/>
            <a:ext cx="2736304" cy="1021556"/>
          </a:xfrm>
          <a:prstGeom prst="roundRect">
            <a:avLst/>
          </a:prstGeom>
          <a:solidFill>
            <a:schemeClr val="bg1"/>
          </a:solidFill>
          <a:ln w="19050">
            <a:solidFill>
              <a:schemeClr val="tx1"/>
            </a:solidFill>
          </a:ln>
        </p:spPr>
        <p:txBody>
          <a:bodyPr wrap="square" rtlCol="0">
            <a:spAutoFit/>
          </a:bodyPr>
          <a:lstStyle/>
          <a:p>
            <a:pPr algn="ctr"/>
            <a:r>
              <a:rPr lang="da-DK" dirty="0"/>
              <a:t> </a:t>
            </a:r>
            <a:r>
              <a:rPr lang="da-DK" dirty="0" smtClean="0">
                <a:solidFill>
                  <a:srgbClr val="0000FF"/>
                </a:solidFill>
              </a:rPr>
              <a:t>80.000-100.000 personer i Danmark har MOH (svarende til 1,8%) </a:t>
            </a:r>
            <a:endParaRPr lang="da-DK" dirty="0">
              <a:solidFill>
                <a:srgbClr val="0000FF"/>
              </a:solidFill>
            </a:endParaRPr>
          </a:p>
        </p:txBody>
      </p:sp>
      <p:sp>
        <p:nvSpPr>
          <p:cNvPr id="10" name="Tekstboks 9"/>
          <p:cNvSpPr txBox="1"/>
          <p:nvPr/>
        </p:nvSpPr>
        <p:spPr>
          <a:xfrm>
            <a:off x="4031940" y="6166328"/>
            <a:ext cx="1044116" cy="246221"/>
          </a:xfrm>
          <a:prstGeom prst="rect">
            <a:avLst/>
          </a:prstGeom>
          <a:noFill/>
        </p:spPr>
        <p:txBody>
          <a:bodyPr wrap="square" rtlCol="0">
            <a:spAutoFit/>
          </a:bodyPr>
          <a:lstStyle/>
          <a:p>
            <a:r>
              <a:rPr lang="da-DK" sz="1000" dirty="0" smtClean="0"/>
              <a:t>Foto: </a:t>
            </a:r>
            <a:r>
              <a:rPr lang="da-DK" sz="1000" dirty="0" err="1" smtClean="0"/>
              <a:t>Colourbox</a:t>
            </a:r>
            <a:endParaRPr lang="da-DK" sz="1000" dirty="0"/>
          </a:p>
        </p:txBody>
      </p:sp>
    </p:spTree>
    <p:extLst>
      <p:ext uri="{BB962C8B-B14F-4D97-AF65-F5344CB8AC3E}">
        <p14:creationId xmlns:p14="http://schemas.microsoft.com/office/powerpoint/2010/main" val="2910842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a-DK" sz="3600" b="1" dirty="0" smtClean="0">
                <a:solidFill>
                  <a:srgbClr val="0000FF"/>
                </a:solidFill>
              </a:rPr>
              <a:t>Hvorfor skal vi fokusere på MOH?</a:t>
            </a:r>
            <a:endParaRPr lang="da-DK" sz="3600" b="1" dirty="0">
              <a:solidFill>
                <a:srgbClr val="0000FF"/>
              </a:solidFill>
            </a:endParaRPr>
          </a:p>
        </p:txBody>
      </p:sp>
      <p:sp>
        <p:nvSpPr>
          <p:cNvPr id="3" name="Pladsholder til indhold 2"/>
          <p:cNvSpPr>
            <a:spLocks noGrp="1"/>
          </p:cNvSpPr>
          <p:nvPr>
            <p:ph idx="1"/>
          </p:nvPr>
        </p:nvSpPr>
        <p:spPr>
          <a:xfrm>
            <a:off x="457200" y="1268760"/>
            <a:ext cx="8229600" cy="4857403"/>
          </a:xfrm>
        </p:spPr>
        <p:txBody>
          <a:bodyPr>
            <a:normAutofit fontScale="85000" lnSpcReduction="10000"/>
          </a:bodyPr>
          <a:lstStyle/>
          <a:p>
            <a:r>
              <a:rPr lang="da-DK" dirty="0" smtClean="0"/>
              <a:t>MOH medfører væsentlige personlige omkostninger:</a:t>
            </a:r>
          </a:p>
          <a:p>
            <a:pPr lvl="1"/>
            <a:r>
              <a:rPr lang="da-DK" dirty="0"/>
              <a:t>N</a:t>
            </a:r>
            <a:r>
              <a:rPr lang="da-DK" dirty="0" smtClean="0"/>
              <a:t>edsat livskvalitet </a:t>
            </a:r>
          </a:p>
          <a:p>
            <a:pPr lvl="1"/>
            <a:r>
              <a:rPr lang="da-DK" dirty="0"/>
              <a:t>Ø</a:t>
            </a:r>
            <a:r>
              <a:rPr lang="da-DK" dirty="0" smtClean="0"/>
              <a:t>get belastning i hverdagen</a:t>
            </a:r>
          </a:p>
          <a:p>
            <a:r>
              <a:rPr lang="da-DK" dirty="0" smtClean="0"/>
              <a:t>MOH er ofte ledsaget af symptomer på angst og depression, som bedres efter behandling </a:t>
            </a:r>
          </a:p>
          <a:p>
            <a:r>
              <a:rPr lang="da-DK" dirty="0" smtClean="0"/>
              <a:t>MOH er en af de dyreste neurologiske sygdomme pga.:</a:t>
            </a:r>
          </a:p>
          <a:p>
            <a:pPr lvl="1"/>
            <a:r>
              <a:rPr lang="da-DK" dirty="0"/>
              <a:t>Ø</a:t>
            </a:r>
            <a:r>
              <a:rPr lang="da-DK" dirty="0" smtClean="0"/>
              <a:t>get sygefravær</a:t>
            </a:r>
          </a:p>
          <a:p>
            <a:pPr lvl="1"/>
            <a:r>
              <a:rPr lang="da-DK" dirty="0"/>
              <a:t>N</a:t>
            </a:r>
            <a:r>
              <a:rPr lang="da-DK" dirty="0" smtClean="0"/>
              <a:t>edsat arbejdskapacitet</a:t>
            </a:r>
          </a:p>
          <a:p>
            <a:pPr lvl="1"/>
            <a:r>
              <a:rPr lang="da-DK" dirty="0"/>
              <a:t>F</a:t>
            </a:r>
            <a:r>
              <a:rPr lang="da-DK" dirty="0" smtClean="0"/>
              <a:t>lere udgifter til medicin og sundhedsydelser</a:t>
            </a:r>
          </a:p>
          <a:p>
            <a:pPr marL="457200" lvl="1" indent="0">
              <a:buNone/>
            </a:pPr>
            <a:endParaRPr lang="da-DK" dirty="0" smtClean="0"/>
          </a:p>
          <a:p>
            <a:pPr marL="0" indent="0" algn="ctr">
              <a:buNone/>
            </a:pPr>
            <a:r>
              <a:rPr lang="da-DK" sz="4700" b="1" dirty="0" smtClean="0"/>
              <a:t>MOH </a:t>
            </a:r>
            <a:r>
              <a:rPr lang="da-DK" sz="4700" b="1" dirty="0"/>
              <a:t>kan behandles og forebygges </a:t>
            </a:r>
          </a:p>
          <a:p>
            <a:pPr marL="457200" lvl="1" indent="0">
              <a:buNone/>
            </a:pPr>
            <a:endParaRPr lang="da-DK" dirty="0" smtClean="0"/>
          </a:p>
        </p:txBody>
      </p:sp>
      <p:sp>
        <p:nvSpPr>
          <p:cNvPr id="4" name="Tekstboks 3"/>
          <p:cNvSpPr txBox="1"/>
          <p:nvPr/>
        </p:nvSpPr>
        <p:spPr>
          <a:xfrm rot="-1200000">
            <a:off x="4747391" y="3058112"/>
            <a:ext cx="4032448" cy="1736646"/>
          </a:xfrm>
          <a:prstGeom prst="roundRect">
            <a:avLst/>
          </a:prstGeom>
          <a:solidFill>
            <a:schemeClr val="bg1"/>
          </a:solidFill>
          <a:ln w="28575">
            <a:solidFill>
              <a:srgbClr val="FF0000"/>
            </a:solidFill>
          </a:ln>
        </p:spPr>
        <p:txBody>
          <a:bodyPr wrap="square" rtlCol="0">
            <a:spAutoFit/>
          </a:bodyPr>
          <a:lstStyle/>
          <a:p>
            <a:pPr algn="ctr"/>
            <a:r>
              <a:rPr lang="da-DK" sz="2400" dirty="0" smtClean="0">
                <a:solidFill>
                  <a:srgbClr val="FF0000"/>
                </a:solidFill>
              </a:rPr>
              <a:t>Den gennemsnitlige årlige omkostning  for hver patient med MOH er </a:t>
            </a:r>
          </a:p>
          <a:p>
            <a:pPr algn="ctr"/>
            <a:r>
              <a:rPr lang="da-DK" sz="2400" dirty="0" smtClean="0">
                <a:solidFill>
                  <a:srgbClr val="FF0000"/>
                </a:solidFill>
              </a:rPr>
              <a:t>ca. 25.000 DKK</a:t>
            </a:r>
            <a:endParaRPr lang="da-DK" sz="2400" dirty="0">
              <a:solidFill>
                <a:srgbClr val="FF0000"/>
              </a:solidFill>
            </a:endParaRPr>
          </a:p>
        </p:txBody>
      </p:sp>
    </p:spTree>
    <p:extLst>
      <p:ext uri="{BB962C8B-B14F-4D97-AF65-F5344CB8AC3E}">
        <p14:creationId xmlns:p14="http://schemas.microsoft.com/office/powerpoint/2010/main" val="3290000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a-DK" sz="3600" b="1" dirty="0" smtClean="0">
                <a:solidFill>
                  <a:srgbClr val="0000FF"/>
                </a:solidFill>
              </a:rPr>
              <a:t>Hvem er i risiko for at udvikle MOH?</a:t>
            </a:r>
            <a:endParaRPr lang="da-DK" sz="3600" b="1" dirty="0">
              <a:solidFill>
                <a:srgbClr val="0000FF"/>
              </a:solidFill>
            </a:endParaRPr>
          </a:p>
        </p:txBody>
      </p:sp>
      <p:sp>
        <p:nvSpPr>
          <p:cNvPr id="3" name="Pladsholder til indhold 2"/>
          <p:cNvSpPr>
            <a:spLocks noGrp="1"/>
          </p:cNvSpPr>
          <p:nvPr>
            <p:ph idx="1"/>
          </p:nvPr>
        </p:nvSpPr>
        <p:spPr>
          <a:xfrm>
            <a:off x="457200" y="1340768"/>
            <a:ext cx="8229600" cy="4785395"/>
          </a:xfrm>
        </p:spPr>
        <p:txBody>
          <a:bodyPr>
            <a:normAutofit fontScale="92500"/>
          </a:bodyPr>
          <a:lstStyle/>
          <a:p>
            <a:r>
              <a:rPr lang="da-DK" dirty="0" smtClean="0"/>
              <a:t>Personer, der i forvejen har migræne </a:t>
            </a:r>
            <a:br>
              <a:rPr lang="da-DK" dirty="0" smtClean="0"/>
            </a:br>
            <a:r>
              <a:rPr lang="da-DK" dirty="0" smtClean="0"/>
              <a:t>og/eller spændingshovedpine</a:t>
            </a:r>
          </a:p>
          <a:p>
            <a:pPr marL="0" indent="0">
              <a:buNone/>
            </a:pPr>
            <a:endParaRPr lang="da-DK" dirty="0" smtClean="0"/>
          </a:p>
          <a:p>
            <a:r>
              <a:rPr lang="da-DK" dirty="0" smtClean="0"/>
              <a:t>Dobbelt så stor risiko for kvinder</a:t>
            </a:r>
          </a:p>
          <a:p>
            <a:pPr lvl="1"/>
            <a:r>
              <a:rPr lang="da-DK" dirty="0" smtClean="0"/>
              <a:t>Kvinde : Mand-ratio = 1,9:1</a:t>
            </a:r>
          </a:p>
          <a:p>
            <a:pPr lvl="1"/>
            <a:r>
              <a:rPr lang="da-DK" dirty="0"/>
              <a:t>G</a:t>
            </a:r>
            <a:r>
              <a:rPr lang="da-DK" dirty="0" smtClean="0"/>
              <a:t>enerelt lider flere kvinder end mænd af hovedpine</a:t>
            </a:r>
          </a:p>
          <a:p>
            <a:pPr marL="457200" lvl="1" indent="0">
              <a:buNone/>
            </a:pPr>
            <a:endParaRPr lang="da-DK" dirty="0" smtClean="0"/>
          </a:p>
          <a:p>
            <a:r>
              <a:rPr lang="da-DK" dirty="0" smtClean="0"/>
              <a:t>MOH er hyppigst i 30-50 års alderen - men kan forekomme i alle aldre </a:t>
            </a:r>
          </a:p>
          <a:p>
            <a:endParaRPr lang="da-DK" dirty="0"/>
          </a:p>
        </p:txBody>
      </p:sp>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52320" y="1087590"/>
            <a:ext cx="1064841" cy="15997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kstboks 6"/>
          <p:cNvSpPr txBox="1"/>
          <p:nvPr/>
        </p:nvSpPr>
        <p:spPr>
          <a:xfrm>
            <a:off x="7462682" y="2712292"/>
            <a:ext cx="1044116" cy="246221"/>
          </a:xfrm>
          <a:prstGeom prst="rect">
            <a:avLst/>
          </a:prstGeom>
          <a:noFill/>
        </p:spPr>
        <p:txBody>
          <a:bodyPr wrap="square" rtlCol="0">
            <a:spAutoFit/>
          </a:bodyPr>
          <a:lstStyle/>
          <a:p>
            <a:r>
              <a:rPr lang="da-DK" sz="1000" dirty="0" smtClean="0"/>
              <a:t>Foto: </a:t>
            </a:r>
            <a:r>
              <a:rPr lang="da-DK" sz="1000" dirty="0" err="1" smtClean="0"/>
              <a:t>Colourbox</a:t>
            </a:r>
            <a:endParaRPr lang="da-DK" sz="1000" dirty="0"/>
          </a:p>
        </p:txBody>
      </p:sp>
    </p:spTree>
    <p:extLst>
      <p:ext uri="{BB962C8B-B14F-4D97-AF65-F5344CB8AC3E}">
        <p14:creationId xmlns:p14="http://schemas.microsoft.com/office/powerpoint/2010/main" val="27489786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a-DK" sz="3600" b="1" dirty="0" smtClean="0">
                <a:solidFill>
                  <a:srgbClr val="0000FF"/>
                </a:solidFill>
              </a:rPr>
              <a:t>Risikoadfærd</a:t>
            </a:r>
            <a:endParaRPr lang="da-DK" sz="3600" b="1" dirty="0">
              <a:solidFill>
                <a:srgbClr val="0000FF"/>
              </a:solidFill>
            </a:endParaRPr>
          </a:p>
        </p:txBody>
      </p:sp>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08304" y="116632"/>
            <a:ext cx="1569247" cy="134711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Pladsholder til indhold 2"/>
          <p:cNvSpPr>
            <a:spLocks noGrp="1"/>
          </p:cNvSpPr>
          <p:nvPr>
            <p:ph idx="1"/>
          </p:nvPr>
        </p:nvSpPr>
        <p:spPr>
          <a:xfrm>
            <a:off x="218204" y="1340768"/>
            <a:ext cx="8150000" cy="5298281"/>
          </a:xfrm>
        </p:spPr>
        <p:txBody>
          <a:bodyPr>
            <a:normAutofit lnSpcReduction="10000"/>
          </a:bodyPr>
          <a:lstStyle/>
          <a:p>
            <a:r>
              <a:rPr lang="da-DK" dirty="0" smtClean="0"/>
              <a:t>Forsøg på selv-medicinering for hovedpine vha. svage analgetika</a:t>
            </a:r>
          </a:p>
          <a:p>
            <a:pPr marL="0" indent="0">
              <a:buNone/>
            </a:pPr>
            <a:endParaRPr lang="da-DK" dirty="0" smtClean="0"/>
          </a:p>
          <a:p>
            <a:r>
              <a:rPr lang="da-DK" dirty="0" smtClean="0"/>
              <a:t>Manglende/ ineffektiv behandling for migræne</a:t>
            </a:r>
          </a:p>
          <a:p>
            <a:pPr marL="0" indent="0">
              <a:buNone/>
            </a:pPr>
            <a:endParaRPr lang="da-DK" dirty="0" smtClean="0"/>
          </a:p>
          <a:p>
            <a:r>
              <a:rPr lang="da-DK" dirty="0" smtClean="0"/>
              <a:t>Længerevarende behandling med smertestillende for anden smerteproblematik </a:t>
            </a:r>
          </a:p>
          <a:p>
            <a:pPr lvl="1"/>
            <a:r>
              <a:rPr lang="da-DK" dirty="0" smtClean="0">
                <a:solidFill>
                  <a:srgbClr val="FF0000"/>
                </a:solidFill>
              </a:rPr>
              <a:t>Hvis smertestillende er nødvendigt over længere tid, må det maksimalt indtages 2-3 dage/uge.</a:t>
            </a:r>
          </a:p>
          <a:p>
            <a:pPr marL="0" indent="0">
              <a:buNone/>
            </a:pPr>
            <a:endParaRPr lang="da-DK" dirty="0"/>
          </a:p>
        </p:txBody>
      </p:sp>
      <p:pic>
        <p:nvPicPr>
          <p:cNvPr id="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8204" y="116632"/>
            <a:ext cx="700742" cy="10527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kstboks 7"/>
          <p:cNvSpPr txBox="1"/>
          <p:nvPr/>
        </p:nvSpPr>
        <p:spPr>
          <a:xfrm>
            <a:off x="46517" y="1181666"/>
            <a:ext cx="1044116" cy="246221"/>
          </a:xfrm>
          <a:prstGeom prst="rect">
            <a:avLst/>
          </a:prstGeom>
          <a:noFill/>
        </p:spPr>
        <p:txBody>
          <a:bodyPr wrap="square" rtlCol="0">
            <a:spAutoFit/>
          </a:bodyPr>
          <a:lstStyle/>
          <a:p>
            <a:r>
              <a:rPr lang="da-DK" sz="1000" dirty="0" smtClean="0"/>
              <a:t>Foto: </a:t>
            </a:r>
            <a:r>
              <a:rPr lang="da-DK" sz="1000" dirty="0" err="1" smtClean="0"/>
              <a:t>Colourbox</a:t>
            </a:r>
            <a:endParaRPr lang="da-DK" sz="1000" dirty="0"/>
          </a:p>
        </p:txBody>
      </p:sp>
      <p:sp>
        <p:nvSpPr>
          <p:cNvPr id="9" name="Tekstboks 8"/>
          <p:cNvSpPr txBox="1"/>
          <p:nvPr/>
        </p:nvSpPr>
        <p:spPr>
          <a:xfrm>
            <a:off x="7689732" y="6611779"/>
            <a:ext cx="1044116" cy="246221"/>
          </a:xfrm>
          <a:prstGeom prst="rect">
            <a:avLst/>
          </a:prstGeom>
          <a:noFill/>
        </p:spPr>
        <p:txBody>
          <a:bodyPr wrap="square" rtlCol="0">
            <a:spAutoFit/>
          </a:bodyPr>
          <a:lstStyle/>
          <a:p>
            <a:r>
              <a:rPr lang="da-DK" sz="1000" dirty="0" smtClean="0"/>
              <a:t>Foto: </a:t>
            </a:r>
            <a:r>
              <a:rPr lang="da-DK" sz="1000" dirty="0" err="1" smtClean="0"/>
              <a:t>Colourbox</a:t>
            </a:r>
            <a:endParaRPr lang="da-DK" sz="1000" dirty="0"/>
          </a:p>
        </p:txBody>
      </p:sp>
      <p:sp>
        <p:nvSpPr>
          <p:cNvPr id="10" name="Tekstboks 9"/>
          <p:cNvSpPr txBox="1"/>
          <p:nvPr/>
        </p:nvSpPr>
        <p:spPr>
          <a:xfrm>
            <a:off x="7689732" y="116632"/>
            <a:ext cx="1044116" cy="246221"/>
          </a:xfrm>
          <a:prstGeom prst="rect">
            <a:avLst/>
          </a:prstGeom>
          <a:noFill/>
        </p:spPr>
        <p:txBody>
          <a:bodyPr wrap="square" rtlCol="0">
            <a:spAutoFit/>
          </a:bodyPr>
          <a:lstStyle/>
          <a:p>
            <a:r>
              <a:rPr lang="da-DK" sz="1000" dirty="0" smtClean="0"/>
              <a:t>Foto: </a:t>
            </a:r>
            <a:r>
              <a:rPr lang="da-DK" sz="1000" dirty="0" err="1" smtClean="0"/>
              <a:t>Colourbox</a:t>
            </a:r>
            <a:endParaRPr lang="da-DK" sz="1000" dirty="0"/>
          </a:p>
        </p:txBody>
      </p:sp>
    </p:spTree>
    <p:extLst>
      <p:ext uri="{BB962C8B-B14F-4D97-AF65-F5344CB8AC3E}">
        <p14:creationId xmlns:p14="http://schemas.microsoft.com/office/powerpoint/2010/main" val="2856135851"/>
      </p:ext>
    </p:extLst>
  </p:cSld>
  <p:clrMapOvr>
    <a:masterClrMapping/>
  </p:clrMapOvr>
  <p:timing>
    <p:tnLst>
      <p:par>
        <p:cTn id="1" dur="indefinite" restart="never" nodeType="tmRoot"/>
      </p:par>
    </p:tnLst>
  </p:timing>
</p:sld>
</file>

<file path=ppt/theme/theme1.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ImageCreateDate xmlns="E5661BED-BE1C-40AE-A2C2-B85CACA909AC" xsi:nil="true"/>
    <b299c646e582482fb9ed797643e81c70 xmlns="05e94842-7e9a-43d3-a023-a5f04f032842">
      <Terms xmlns="http://schemas.microsoft.com/office/infopath/2007/PartnerControls"/>
    </b299c646e582482fb9ed797643e81c70>
    <j41a025d9000464ea9cf6db962ba6d3c xmlns="05e94842-7e9a-43d3-a023-a5f04f032842">
      <Terms xmlns="http://schemas.microsoft.com/office/infopath/2007/PartnerControls"/>
    </j41a025d9000464ea9cf6db962ba6d3c>
    <kd04942c31444c239314eebd2f4f6777 xmlns="05e94842-7e9a-43d3-a023-a5f04f032842">
      <Terms xmlns="http://schemas.microsoft.com/office/infopath/2007/PartnerControls"/>
    </kd04942c31444c239314eebd2f4f6777>
    <l685540e4eb74f43a6beafdd4ed810f7 xmlns="05e94842-7e9a-43d3-a023-a5f04f032842">
      <Terms xmlns="http://schemas.microsoft.com/office/infopath/2007/PartnerControls"/>
    </l685540e4eb74f43a6beafdd4ed810f7>
    <PublishingExpirationDate xmlns="http://schemas.microsoft.com/sharepoint/v3" xsi:nil="true"/>
    <PublishingStartDate xmlns="http://schemas.microsoft.com/sharepoint/v3" xsi:nil="true"/>
    <RightsOfUse2 xmlns="e5661bed-be1c-40ae-a2c2-b85caca909ac">Fri afbenyttelse</RightsOfUse2>
    <wic_System_Copyright xmlns="http://schemas.microsoft.com/sharepoint/v3/fields" xsi:nil="true"/>
    <TaxCatchAll xmlns="05e94842-7e9a-43d3-a023-a5f04f032842"/>
    <_dlc_DocId xmlns="05e94842-7e9a-43d3-a023-a5f04f032842">HRIGSHOS-279632440-4</_dlc_DocId>
    <_dlc_DocIdUrl xmlns="05e94842-7e9a-43d3-a023-a5f04f032842">
      <Url>https://www.rigshospitalet.dk/afdelinger-og-klinikker/neuro/hjerne-og-nervesygdomme/dansk-hovedpinecenter/for-fagfolk/_layouts/15/DocIdRedir.aspx?ID=HRIGSHOS-279632440-4</Url>
      <Description>HRIGSHOS-279632440-4</Description>
    </_dlc_DocIdUrl>
    <Samtykkenummer xmlns="05e94842-7e9a-43d3-a023-a5f04f032842" xsi:nil="true"/>
    <Samtykkenummer_x0020__x0028_EKSTRA_x0020_FELT_x0029_ xmlns="05e94842-7e9a-43d3-a023-a5f04f032842" xsi:nil="true"/>
    <Dokumenttype xmlns="05e94842-7e9a-43d3-a023-a5f04f032842" xsi:nil="true"/>
    <Yderligere_x0020_information xmlns="05e94842-7e9a-43d3-a023-a5f04f032842" xsi:nil="true"/>
    <Sidst_x0020_opdateret xmlns="05e94842-7e9a-43d3-a023-a5f04f03284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Billedobjekt" ma:contentTypeID="0x0101009148F5A04DDD49CBA7127AADA5FB792B00AADE34325A8B49CDA8BB4DB53328F2140055ADE91D1A508C4B9639EC5AE53CD465" ma:contentTypeVersion="10" ma:contentTypeDescription="Overfør et billede." ma:contentTypeScope="" ma:versionID="3718aa31d2634d548f58e654030cffab">
  <xsd:schema xmlns:xsd="http://www.w3.org/2001/XMLSchema" xmlns:xs="http://www.w3.org/2001/XMLSchema" xmlns:p="http://schemas.microsoft.com/office/2006/metadata/properties" xmlns:ns1="http://schemas.microsoft.com/sharepoint/v3" xmlns:ns2="E5661BED-BE1C-40AE-A2C2-B85CACA909AC" xmlns:ns3="http://schemas.microsoft.com/sharepoint/v3/fields" xmlns:ns4="05e94842-7e9a-43d3-a023-a5f04f032842" xmlns:ns5="e5661bed-be1c-40ae-a2c2-b85caca909ac" targetNamespace="http://schemas.microsoft.com/office/2006/metadata/properties" ma:root="true" ma:fieldsID="eb7a1730e54746c185853aa2b2c2f715" ns1:_="" ns2:_="" ns3:_="" ns4:_="" ns5:_="">
    <xsd:import namespace="http://schemas.microsoft.com/sharepoint/v3"/>
    <xsd:import namespace="E5661BED-BE1C-40AE-A2C2-B85CACA909AC"/>
    <xsd:import namespace="http://schemas.microsoft.com/sharepoint/v3/fields"/>
    <xsd:import namespace="05e94842-7e9a-43d3-a023-a5f04f032842"/>
    <xsd:import namespace="e5661bed-be1c-40ae-a2c2-b85caca909ac"/>
    <xsd:element name="properties">
      <xsd:complexType>
        <xsd:sequence>
          <xsd:element name="documentManagement">
            <xsd:complexType>
              <xsd:all>
                <xsd:element ref="ns1:FileRef" minOccurs="0"/>
                <xsd:element ref="ns1:File_x0020_Type" minOccurs="0"/>
                <xsd:element ref="ns1:HTML_x0020_File_x0020_Type" minOccurs="0"/>
                <xsd:element ref="ns1:FSObjType" minOccurs="0"/>
                <xsd:element ref="ns2:ThumbnailExists" minOccurs="0"/>
                <xsd:element ref="ns2:PreviewExists" minOccurs="0"/>
                <xsd:element ref="ns2:ImageWidth" minOccurs="0"/>
                <xsd:element ref="ns2:ImageHeight" minOccurs="0"/>
                <xsd:element ref="ns2:ImageCreateDate" minOccurs="0"/>
                <xsd:element ref="ns3:wic_System_Copyright" minOccurs="0"/>
                <xsd:element ref="ns4:b299c646e582482fb9ed797643e81c70" minOccurs="0"/>
                <xsd:element ref="ns4:TaxCatchAll" minOccurs="0"/>
                <xsd:element ref="ns4:TaxCatchAllLabel" minOccurs="0"/>
                <xsd:element ref="ns4:j41a025d9000464ea9cf6db962ba6d3c" minOccurs="0"/>
                <xsd:element ref="ns4:l685540e4eb74f43a6beafdd4ed810f7" minOccurs="0"/>
                <xsd:element ref="ns4:kd04942c31444c239314eebd2f4f6777" minOccurs="0"/>
                <xsd:element ref="ns5:RightsOfUse2"/>
                <xsd:element ref="ns4:_dlc_DocId" minOccurs="0"/>
                <xsd:element ref="ns4:_dlc_DocIdUrl" minOccurs="0"/>
                <xsd:element ref="ns4:_dlc_DocIdPersistId" minOccurs="0"/>
                <xsd:element ref="ns1:PublishingStartDate" minOccurs="0"/>
                <xsd:element ref="ns1:PublishingExpirationDate" minOccurs="0"/>
                <xsd:element ref="ns4:Samtykkenummer" minOccurs="0"/>
                <xsd:element ref="ns4:Samtykkenummer_x0020__x0028_EKSTRA_x0020_FELT_x0029_" minOccurs="0"/>
                <xsd:element ref="ns4:Sidst_x0020_opdateret" minOccurs="0"/>
                <xsd:element ref="ns4:Dokumenttype" minOccurs="0"/>
                <xsd:element ref="ns4:Yderligere_x0020_inform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FileRef" ma:index="8" nillable="true" ma:displayName="URL-sti" ma:hidden="true" ma:list="Docs" ma:internalName="FileRef" ma:readOnly="true" ma:showField="FullUrl">
      <xsd:simpleType>
        <xsd:restriction base="dms:Lookup"/>
      </xsd:simpleType>
    </xsd:element>
    <xsd:element name="File_x0020_Type" ma:index="9" nillable="true" ma:displayName="Filtype" ma:hidden="true" ma:internalName="File_x0020_Type" ma:readOnly="true">
      <xsd:simpleType>
        <xsd:restriction base="dms:Text"/>
      </xsd:simpleType>
    </xsd:element>
    <xsd:element name="HTML_x0020_File_x0020_Type" ma:index="10" nillable="true" ma:displayName="HTML-filtype" ma:hidden="true" ma:internalName="HTML_x0020_File_x0020_Type" ma:readOnly="true">
      <xsd:simpleType>
        <xsd:restriction base="dms:Text"/>
      </xsd:simpleType>
    </xsd:element>
    <xsd:element name="FSObjType" ma:index="11" nillable="true" ma:displayName="Elementtype" ma:hidden="true" ma:list="Docs" ma:internalName="FSObjType" ma:readOnly="true" ma:showField="FSType">
      <xsd:simpleType>
        <xsd:restriction base="dms:Lookup"/>
      </xsd:simpleType>
    </xsd:element>
    <xsd:element name="PublishingStartDate" ma:index="41" nillable="true" ma:displayName="Startdato for planlægning" ma:description="" ma:hidden="true" ma:internalName="PublishingStartDate">
      <xsd:simpleType>
        <xsd:restriction base="dms:Unknown"/>
      </xsd:simpleType>
    </xsd:element>
    <xsd:element name="PublishingExpirationDate" ma:index="42" nillable="true" ma:displayName="Slutdato for planlægning"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5661BED-BE1C-40AE-A2C2-B85CACA909AC" elementFormDefault="qualified">
    <xsd:import namespace="http://schemas.microsoft.com/office/2006/documentManagement/types"/>
    <xsd:import namespace="http://schemas.microsoft.com/office/infopath/2007/PartnerControls"/>
    <xsd:element name="ThumbnailExists" ma:index="18" nillable="true" ma:displayName="Miniature findes" ma:default="FALSE" ma:hidden="true" ma:internalName="ThumbnailExists" ma:readOnly="true">
      <xsd:simpleType>
        <xsd:restriction base="dms:Boolean"/>
      </xsd:simpleType>
    </xsd:element>
    <xsd:element name="PreviewExists" ma:index="19" nillable="true" ma:displayName="Eksempel findes" ma:default="FALSE" ma:hidden="true" ma:internalName="PreviewExists" ma:readOnly="true">
      <xsd:simpleType>
        <xsd:restriction base="dms:Boolean"/>
      </xsd:simpleType>
    </xsd:element>
    <xsd:element name="ImageWidth" ma:index="20" nillable="true" ma:displayName="Bredde" ma:internalName="ImageWidth" ma:readOnly="true">
      <xsd:simpleType>
        <xsd:restriction base="dms:Unknown"/>
      </xsd:simpleType>
    </xsd:element>
    <xsd:element name="ImageHeight" ma:index="22" nillable="true" ma:displayName="Højde" ma:internalName="ImageHeight" ma:readOnly="true">
      <xsd:simpleType>
        <xsd:restriction base="dms:Unknown"/>
      </xsd:simpleType>
    </xsd:element>
    <xsd:element name="ImageCreateDate" ma:index="25" nillable="true" ma:displayName="Den dato, billedet blev taget" ma:format="DateTime" ma:hidden="true" ma:internalName="ImageCreate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6" nillable="true" ma:displayName="Copyright" ma:internalName="wic_System_Copyright">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5e94842-7e9a-43d3-a023-a5f04f032842" elementFormDefault="qualified">
    <xsd:import namespace="http://schemas.microsoft.com/office/2006/documentManagement/types"/>
    <xsd:import namespace="http://schemas.microsoft.com/office/infopath/2007/PartnerControls"/>
    <xsd:element name="b299c646e582482fb9ed797643e81c70" ma:index="27" nillable="true" ma:taxonomy="true" ma:internalName="b299c646e582482fb9ed797643e81c70" ma:taxonomyFieldName="taggedtags" ma:displayName="Emneord" ma:readOnly="false" ma:fieldId="{b299c646-e582-482f-b9ed-797643e81c70}" ma:taxonomyMulti="true" ma:sspId="b335dc01-0bcb-4bbd-8ab2-2c7581a3c65b" ma:termSetId="d9ed31b2-1a12-4439-8d9a-3a6454bf9bc8" ma:anchorId="00000000-0000-0000-0000-000000000000" ma:open="true" ma:isKeyword="false">
      <xsd:complexType>
        <xsd:sequence>
          <xsd:element ref="pc:Terms" minOccurs="0" maxOccurs="1"/>
        </xsd:sequence>
      </xsd:complexType>
    </xsd:element>
    <xsd:element name="TaxCatchAll" ma:index="28" nillable="true" ma:displayName="Taxonomy Catch All Column" ma:description="" ma:hidden="true" ma:list="{267e6105-1189-44f4-92ce-e65ff7f42478}" ma:internalName="TaxCatchAll" ma:showField="CatchAllData" ma:web="05e94842-7e9a-43d3-a023-a5f04f032842">
      <xsd:complexType>
        <xsd:complexContent>
          <xsd:extension base="dms:MultiChoiceLookup">
            <xsd:sequence>
              <xsd:element name="Value" type="dms:Lookup" maxOccurs="unbounded" minOccurs="0" nillable="true"/>
            </xsd:sequence>
          </xsd:extension>
        </xsd:complexContent>
      </xsd:complexType>
    </xsd:element>
    <xsd:element name="TaxCatchAllLabel" ma:index="29" nillable="true" ma:displayName="Taxonomy Catch All Column1" ma:description="" ma:hidden="true" ma:list="{267e6105-1189-44f4-92ce-e65ff7f42478}" ma:internalName="TaxCatchAllLabel" ma:readOnly="true" ma:showField="CatchAllDataLabel" ma:web="05e94842-7e9a-43d3-a023-a5f04f032842">
      <xsd:complexType>
        <xsd:complexContent>
          <xsd:extension base="dms:MultiChoiceLookup">
            <xsd:sequence>
              <xsd:element name="Value" type="dms:Lookup" maxOccurs="unbounded" minOccurs="0" nillable="true"/>
            </xsd:sequence>
          </xsd:extension>
        </xsd:complexContent>
      </xsd:complexType>
    </xsd:element>
    <xsd:element name="j41a025d9000464ea9cf6db962ba6d3c" ma:index="31" nillable="true" ma:taxonomy="true" ma:internalName="j41a025d9000464ea9cf6db962ba6d3c" ma:taxonomyFieldName="division" ma:displayName="Virksomhed" ma:readOnly="false" ma:fieldId="{341a025d-9000-464e-a9cf-6db962ba6d3c}" ma:sspId="b335dc01-0bcb-4bbd-8ab2-2c7581a3c65b" ma:termSetId="21ff0452-a813-4667-834b-2b1a3f341dda" ma:anchorId="00000000-0000-0000-0000-000000000000" ma:open="true" ma:isKeyword="false">
      <xsd:complexType>
        <xsd:sequence>
          <xsd:element ref="pc:Terms" minOccurs="0" maxOccurs="1"/>
        </xsd:sequence>
      </xsd:complexType>
    </xsd:element>
    <xsd:element name="l685540e4eb74f43a6beafdd4ed810f7" ma:index="33" nillable="true" ma:taxonomy="true" ma:internalName="l685540e4eb74f43a6beafdd4ed810f7" ma:taxonomyFieldName="unit" ma:displayName="Enhed" ma:readOnly="false" ma:fieldId="{5685540e-4eb7-4f43-a6be-afdd4ed810f7}" ma:sspId="b335dc01-0bcb-4bbd-8ab2-2c7581a3c65b" ma:termSetId="b8e18aba-abaa-48d4-b0c3-8c4aae54e1fc" ma:anchorId="b325f6cf-19cb-4151-83ec-282b1c731b70" ma:open="true" ma:isKeyword="false">
      <xsd:complexType>
        <xsd:sequence>
          <xsd:element ref="pc:Terms" minOccurs="0" maxOccurs="1"/>
        </xsd:sequence>
      </xsd:complexType>
    </xsd:element>
    <xsd:element name="kd04942c31444c239314eebd2f4f6777" ma:index="35" nillable="true" ma:taxonomy="true" ma:internalName="kd04942c31444c239314eebd2f4f6777" ma:taxonomyFieldName="area" ma:displayName="Område" ma:readOnly="false" ma:fieldId="{4d04942c-3144-4c23-9314-eebd2f4f6777}" ma:taxonomyMulti="true" ma:sspId="b335dc01-0bcb-4bbd-8ab2-2c7581a3c65b" ma:termSetId="c95f82c9-c629-4d4b-8095-26e8a08b227b" ma:anchorId="00000000-0000-0000-0000-000000000000" ma:open="true" ma:isKeyword="false">
      <xsd:complexType>
        <xsd:sequence>
          <xsd:element ref="pc:Terms" minOccurs="0" maxOccurs="1"/>
        </xsd:sequence>
      </xsd:complexType>
    </xsd:element>
    <xsd:element name="_dlc_DocId" ma:index="38" nillable="true" ma:displayName="Værdi for dokument-id" ma:description="Værdien af det dokument-id, der er tildelt dette element." ma:internalName="_dlc_DocId" ma:readOnly="true">
      <xsd:simpleType>
        <xsd:restriction base="dms:Text"/>
      </xsd:simpleType>
    </xsd:element>
    <xsd:element name="_dlc_DocIdUrl" ma:index="39" nillable="true" ma:displayName="Dokument-id" ma:description="Permanent link til dette dok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40" nillable="true" ma:displayName="Persist ID" ma:description="Keep ID on add." ma:hidden="true" ma:internalName="_dlc_DocIdPersistId" ma:readOnly="true">
      <xsd:simpleType>
        <xsd:restriction base="dms:Boolean"/>
      </xsd:simpleType>
    </xsd:element>
    <xsd:element name="Samtykkenummer" ma:index="43" nillable="true" ma:displayName="Samtykkenummer" ma:description="Her skrives det syv cifrede dokumentnummer samtykket har i Workzone, Hvis der er flere numre tilknyttet til billedet adskilles de med semikolon. &#10;Hvis der er tale om et situationsbillede - skrives &quot;Situationsbillede&quot;. &#10;Hvis der er tale om et billede fra Colourbox - skrives &quot;Colourbox&quot;.&#10;OBS: Der er plads til 31 samtykkenumre i feltet (inkl. semikolon)." ma:internalName="Samtykkenummer">
      <xsd:simpleType>
        <xsd:restriction base="dms:Note">
          <xsd:maxLength value="255"/>
        </xsd:restriction>
      </xsd:simpleType>
    </xsd:element>
    <xsd:element name="Samtykkenummer_x0020__x0028_EKSTRA_x0020_FELT_x0029_" ma:index="44" nillable="true" ma:displayName="Samtykkenummer (EKSTRA FELT)" ma:description="Brug kun dette felt, hvis der skal sættes flere end 31 samtykkenumre på et dokument eller billede.&#10;OBS: Der er plads til 31 samtykkenumre i feltet (inkl. semikolon)." ma:internalName="Samtykkenummer_x0020__x0028_EKSTRA_x0020_FELT_x0029_">
      <xsd:simpleType>
        <xsd:restriction base="dms:Note">
          <xsd:maxLength value="255"/>
        </xsd:restriction>
      </xsd:simpleType>
    </xsd:element>
    <xsd:element name="Sidst_x0020_opdateret" ma:index="45" nillable="true" ma:displayName="Sidst opdateret" ma:format="DateOnly" ma:internalName="Sidst_x0020_opdateret">
      <xsd:simpleType>
        <xsd:restriction base="dms:DateTime"/>
      </xsd:simpleType>
    </xsd:element>
    <xsd:element name="Dokumenttype" ma:index="46" nillable="true" ma:displayName="Dokumenttype" ma:format="Dropdown" ma:internalName="Dokumenttype">
      <xsd:simpleType>
        <xsd:restriction base="dms:Choice">
          <xsd:enumeration value="Vejledning"/>
          <xsd:enumeration value="Formular"/>
          <xsd:enumeration value="Præsentation"/>
          <xsd:enumeration value="Andet"/>
        </xsd:restriction>
      </xsd:simpleType>
    </xsd:element>
    <xsd:element name="Yderligere_x0020_information" ma:index="47" nillable="true" ma:displayName="Yderligere information" ma:internalName="Yderligere_x0020_information">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5661bed-be1c-40ae-a2c2-b85caca909ac" elementFormDefault="qualified">
    <xsd:import namespace="http://schemas.microsoft.com/office/2006/documentManagement/types"/>
    <xsd:import namespace="http://schemas.microsoft.com/office/infopath/2007/PartnerControls"/>
    <xsd:element name="RightsOfUse2" ma:index="37" ma:displayName="Brugsret" ma:default="Fri afbenyttelse" ma:internalName="RightsOfUse2" ma:readOnly="false">
      <xsd:simpleType>
        <xsd:union memberTypes="dms:Text">
          <xsd:simpleType>
            <xsd:restriction base="dms:Choice">
              <xsd:enumeration value="Fri afbenyttelse"/>
              <xsd:enumeration value="Kun intranet"/>
            </xsd:restriction>
          </xsd:simpleType>
        </xsd:un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24" ma:displayName="Forfatter"/>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ma:index="23" ma:displayName="Kommentarer"/>
        <xsd:element name="keywords" minOccurs="0" maxOccurs="1" type="xsd:string" ma:index="14" ma:displayName="Nøgleord"/>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517A46B-61C2-4D79-83FA-DD644B3DE423}"/>
</file>

<file path=customXml/itemProps2.xml><?xml version="1.0" encoding="utf-8"?>
<ds:datastoreItem xmlns:ds="http://schemas.openxmlformats.org/officeDocument/2006/customXml" ds:itemID="{619F920F-4BBF-4E84-A7F9-8CB765407478}"/>
</file>

<file path=customXml/itemProps3.xml><?xml version="1.0" encoding="utf-8"?>
<ds:datastoreItem xmlns:ds="http://schemas.openxmlformats.org/officeDocument/2006/customXml" ds:itemID="{A0BA50B3-ED34-4EDA-ABCF-0F1E12AD3B0D}"/>
</file>

<file path=customXml/itemProps4.xml><?xml version="1.0" encoding="utf-8"?>
<ds:datastoreItem xmlns:ds="http://schemas.openxmlformats.org/officeDocument/2006/customXml" ds:itemID="{D5C9A4CA-7BCD-476F-847E-84644181F99B}"/>
</file>

<file path=docProps/app.xml><?xml version="1.0" encoding="utf-8"?>
<Properties xmlns="http://schemas.openxmlformats.org/officeDocument/2006/extended-properties" xmlns:vt="http://schemas.openxmlformats.org/officeDocument/2006/docPropsVTypes">
  <TotalTime>2095</TotalTime>
  <Words>2679</Words>
  <Application>Microsoft Office PowerPoint</Application>
  <PresentationFormat>Skærmshow (4:3)</PresentationFormat>
  <Paragraphs>274</Paragraphs>
  <Slides>20</Slides>
  <Notes>20</Notes>
  <HiddenSlides>0</HiddenSlides>
  <MMClips>0</MMClips>
  <ScaleCrop>false</ScaleCrop>
  <HeadingPairs>
    <vt:vector size="6" baseType="variant">
      <vt:variant>
        <vt:lpstr>Tema</vt:lpstr>
      </vt:variant>
      <vt:variant>
        <vt:i4>1</vt:i4>
      </vt:variant>
      <vt:variant>
        <vt:lpstr>Integrerede OLE-servere</vt:lpstr>
      </vt:variant>
      <vt:variant>
        <vt:i4>2</vt:i4>
      </vt:variant>
      <vt:variant>
        <vt:lpstr>Diastitler</vt:lpstr>
      </vt:variant>
      <vt:variant>
        <vt:i4>20</vt:i4>
      </vt:variant>
    </vt:vector>
  </HeadingPairs>
  <TitlesOfParts>
    <vt:vector size="23" baseType="lpstr">
      <vt:lpstr>Kontortema</vt:lpstr>
      <vt:lpstr>Diagram</vt:lpstr>
      <vt:lpstr>Microsoft Excel-diagram</vt:lpstr>
      <vt:lpstr>PowerPoint-præsentation</vt:lpstr>
      <vt:lpstr>Hvad er medicinoverforbrugshovedpine (MOH)?</vt:lpstr>
      <vt:lpstr>Definition af MOH  (Det Internationale Hovedpineselskab 2013) </vt:lpstr>
      <vt:lpstr>PowerPoint-præsentation</vt:lpstr>
      <vt:lpstr>Hovedpine i Danmark</vt:lpstr>
      <vt:lpstr>MOH i Danmark</vt:lpstr>
      <vt:lpstr>Hvorfor skal vi fokusere på MOH?</vt:lpstr>
      <vt:lpstr>Hvem er i risiko for at udvikle MOH?</vt:lpstr>
      <vt:lpstr>Risikoadfærd</vt:lpstr>
      <vt:lpstr> Håndtering af  anden smerteproblematik </vt:lpstr>
      <vt:lpstr>PowerPoint-præsentation</vt:lpstr>
      <vt:lpstr>Hjælp til at holde regnskab over hovedpinedage og medicinforbrug</vt:lpstr>
      <vt:lpstr>Behandling af MOH</vt:lpstr>
      <vt:lpstr>Forventet forløb af medicinsanering</vt:lpstr>
      <vt:lpstr>PowerPoint-præsentation</vt:lpstr>
      <vt:lpstr>Hvordan finder vi personer med risiko for MOH?</vt:lpstr>
      <vt:lpstr>Red flags – henvisningskriterier til læge</vt:lpstr>
      <vt:lpstr>Rådgivning af borgere med risiko for udvikling af MOH</vt:lpstr>
      <vt:lpstr>Vigtige budskaber</vt:lpstr>
      <vt:lpstr>Tak for jeres opmærksomhed </vt:lpstr>
    </vt:vector>
  </TitlesOfParts>
  <Company>Region Hovedstaden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TRYG Foundation</dc:title>
  <dc:creator>Rigmor Jensen</dc:creator>
  <cp:keywords/>
  <dc:description/>
  <cp:lastModifiedBy>Mette Bisgaard</cp:lastModifiedBy>
  <cp:revision>275</cp:revision>
  <cp:lastPrinted>2016-03-01T09:09:21Z</cp:lastPrinted>
  <dcterms:created xsi:type="dcterms:W3CDTF">2015-07-24T09:19:30Z</dcterms:created>
  <dcterms:modified xsi:type="dcterms:W3CDTF">2017-12-12T12:20:25Z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0x0101009148F5A04DDD49CBA7127AADA5FB792B00AADE34325A8B49CDA8BB4DB53328F2140055ADE91D1A508C4B9639EC5AE53CD465</vt:lpwstr>
  </property>
  <property fmtid="{D5CDD505-2E9C-101B-9397-08002B2CF9AE}" pid="3" name="_dlc_DocIdItemGuid">
    <vt:lpwstr>b1eb4d23-49c8-49b3-a450-cc083d9fb1c9</vt:lpwstr>
  </property>
  <property fmtid="{D5CDD505-2E9C-101B-9397-08002B2CF9AE}" pid="5" name="taggedtags">
    <vt:lpwstr/>
  </property>
  <property fmtid="{D5CDD505-2E9C-101B-9397-08002B2CF9AE}" pid="6" name="division">
    <vt:lpwstr/>
  </property>
  <property fmtid="{D5CDD505-2E9C-101B-9397-08002B2CF9AE}" pid="7" name="area">
    <vt:lpwstr/>
  </property>
  <property fmtid="{D5CDD505-2E9C-101B-9397-08002B2CF9AE}" pid="8" name="unit">
    <vt:lpwstr/>
  </property>
</Properties>
</file>