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s/slide1.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7.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26.xml" ContentType="application/vnd.openxmlformats-officedocument.presentationml.slide+xml"/>
  <Override PartName="/ppt/slides/slide11.xml" ContentType="application/vnd.openxmlformats-officedocument.presentationml.slide+xml"/>
  <Override PartName="/ppt/slides/slide24.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7.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8.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11.xml" ContentType="application/vnd.openxmlformats-officedocument.presentationml.notesSlide+xml"/>
  <Override PartName="/ppt/notesSlides/notesSlide9.xml" ContentType="application/vnd.openxmlformats-officedocument.presentationml.notes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12.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1.xml" ContentType="application/vnd.openxmlformats-officedocument.presentationml.notesSlide+xml"/>
  <Override PartName="/ppt/notesSlides/notesSlide23.xml" ContentType="application/vnd.openxmlformats-officedocument.presentationml.notesSlide+xml"/>
  <Override PartName="/ppt/notesSlides/notesSlide19.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0.xml" ContentType="application/vnd.openxmlformats-officedocument.presentationml.notesSlide+xml"/>
  <Override PartName="/ppt/notesSlides/notesSlide18.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69" r:id="rId3"/>
    <p:sldId id="271" r:id="rId4"/>
    <p:sldId id="268" r:id="rId5"/>
    <p:sldId id="272" r:id="rId6"/>
    <p:sldId id="260" r:id="rId7"/>
    <p:sldId id="278" r:id="rId8"/>
    <p:sldId id="279" r:id="rId9"/>
    <p:sldId id="282" r:id="rId10"/>
    <p:sldId id="280" r:id="rId11"/>
    <p:sldId id="283" r:id="rId12"/>
    <p:sldId id="284" r:id="rId13"/>
    <p:sldId id="286" r:id="rId14"/>
    <p:sldId id="287" r:id="rId15"/>
    <p:sldId id="290" r:id="rId16"/>
    <p:sldId id="289" r:id="rId17"/>
    <p:sldId id="291" r:id="rId18"/>
    <p:sldId id="292" r:id="rId19"/>
    <p:sldId id="293" r:id="rId20"/>
    <p:sldId id="294" r:id="rId21"/>
    <p:sldId id="295" r:id="rId22"/>
    <p:sldId id="296" r:id="rId23"/>
    <p:sldId id="297" r:id="rId24"/>
    <p:sldId id="298" r:id="rId25"/>
    <p:sldId id="301" r:id="rId26"/>
    <p:sldId id="300" r:id="rId27"/>
    <p:sldId id="299" r:id="rId28"/>
  </p:sldIdLst>
  <p:sldSz cx="9144000" cy="6858000" type="screen4x3"/>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94660"/>
  </p:normalViewPr>
  <p:slideViewPr>
    <p:cSldViewPr>
      <p:cViewPr>
        <p:scale>
          <a:sx n="118" d="100"/>
          <a:sy n="118" d="100"/>
        </p:scale>
        <p:origin x="-1434" y="-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37" Type="http://schemas.openxmlformats.org/officeDocument/2006/relationships/customXml" Target="../customXml/item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347632-122B-4AF9-A9F6-4438CEC2209E}" type="datetimeFigureOut">
              <a:rPr lang="da-DK" smtClean="0"/>
              <a:t>24-06-2016</a:t>
            </a:fld>
            <a:endParaRPr lang="da-DK"/>
          </a:p>
        </p:txBody>
      </p:sp>
      <p:sp>
        <p:nvSpPr>
          <p:cNvPr id="4" name="Pladsholder til diasbille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6" name="Pladsholder til sidefod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a-DK"/>
          </a:p>
        </p:txBody>
      </p:sp>
      <p:sp>
        <p:nvSpPr>
          <p:cNvPr id="7" name="Pladsholder til dias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3FF563-8D6C-407E-AF89-0EA4B623E5F2}" type="slidenum">
              <a:rPr lang="da-DK" smtClean="0"/>
              <a:t>‹nr.›</a:t>
            </a:fld>
            <a:endParaRPr lang="da-DK"/>
          </a:p>
        </p:txBody>
      </p:sp>
    </p:spTree>
    <p:extLst>
      <p:ext uri="{BB962C8B-B14F-4D97-AF65-F5344CB8AC3E}">
        <p14:creationId xmlns:p14="http://schemas.microsoft.com/office/powerpoint/2010/main" val="26770948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diasnummer 3"/>
          <p:cNvSpPr>
            <a:spLocks noGrp="1"/>
          </p:cNvSpPr>
          <p:nvPr>
            <p:ph type="sldNum" sz="quarter" idx="10"/>
          </p:nvPr>
        </p:nvSpPr>
        <p:spPr/>
        <p:txBody>
          <a:bodyPr/>
          <a:lstStyle/>
          <a:p>
            <a:fld id="{EA3FF563-8D6C-407E-AF89-0EA4B623E5F2}" type="slidenum">
              <a:rPr lang="da-DK" smtClean="0"/>
              <a:t>1</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2</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3</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4</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5</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6</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7</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8</a:t>
            </a:fld>
            <a:endParaRPr lang="da-DK"/>
          </a:p>
        </p:txBody>
      </p:sp>
    </p:spTree>
    <p:extLst>
      <p:ext uri="{BB962C8B-B14F-4D97-AF65-F5344CB8AC3E}">
        <p14:creationId xmlns:p14="http://schemas.microsoft.com/office/powerpoint/2010/main" val="11999182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9</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10</a:t>
            </a:fld>
            <a:endParaRPr lang="da-DK"/>
          </a:p>
        </p:txBody>
      </p:sp>
    </p:spTree>
    <p:extLst>
      <p:ext uri="{BB962C8B-B14F-4D97-AF65-F5344CB8AC3E}">
        <p14:creationId xmlns:p14="http://schemas.microsoft.com/office/powerpoint/2010/main" val="11999182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11</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12</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13</a:t>
            </a:fld>
            <a:endParaRPr lang="da-DK"/>
          </a:p>
        </p:txBody>
      </p:sp>
    </p:spTree>
    <p:extLst>
      <p:ext uri="{BB962C8B-B14F-4D97-AF65-F5344CB8AC3E}">
        <p14:creationId xmlns:p14="http://schemas.microsoft.com/office/powerpoint/2010/main" val="35735256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14</a:t>
            </a:fld>
            <a:endParaRPr lang="da-DK"/>
          </a:p>
        </p:txBody>
      </p:sp>
    </p:spTree>
    <p:extLst>
      <p:ext uri="{BB962C8B-B14F-4D97-AF65-F5344CB8AC3E}">
        <p14:creationId xmlns:p14="http://schemas.microsoft.com/office/powerpoint/2010/main" val="11999182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15</a:t>
            </a:fld>
            <a:endParaRPr lang="da-DK"/>
          </a:p>
        </p:txBody>
      </p:sp>
    </p:spTree>
    <p:extLst>
      <p:ext uri="{BB962C8B-B14F-4D97-AF65-F5344CB8AC3E}">
        <p14:creationId xmlns:p14="http://schemas.microsoft.com/office/powerpoint/2010/main" val="7810426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16</a:t>
            </a:fld>
            <a:endParaRPr lang="da-DK"/>
          </a:p>
        </p:txBody>
      </p:sp>
    </p:spTree>
    <p:extLst>
      <p:ext uri="{BB962C8B-B14F-4D97-AF65-F5344CB8AC3E}">
        <p14:creationId xmlns:p14="http://schemas.microsoft.com/office/powerpoint/2010/main" val="11999182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17</a:t>
            </a:fld>
            <a:endParaRPr lang="da-DK"/>
          </a:p>
        </p:txBody>
      </p:sp>
    </p:spTree>
    <p:extLst>
      <p:ext uri="{BB962C8B-B14F-4D97-AF65-F5344CB8AC3E}">
        <p14:creationId xmlns:p14="http://schemas.microsoft.com/office/powerpoint/2010/main" val="37455232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18</a:t>
            </a:fld>
            <a:endParaRPr lang="da-DK"/>
          </a:p>
        </p:txBody>
      </p:sp>
    </p:spTree>
    <p:extLst>
      <p:ext uri="{BB962C8B-B14F-4D97-AF65-F5344CB8AC3E}">
        <p14:creationId xmlns:p14="http://schemas.microsoft.com/office/powerpoint/2010/main" val="28338723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19</a:t>
            </a:fld>
            <a:endParaRPr lang="da-DK"/>
          </a:p>
        </p:txBody>
      </p:sp>
    </p:spTree>
    <p:extLst>
      <p:ext uri="{BB962C8B-B14F-4D97-AF65-F5344CB8AC3E}">
        <p14:creationId xmlns:p14="http://schemas.microsoft.com/office/powerpoint/2010/main" val="3106751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20</a:t>
            </a:fld>
            <a:endParaRPr lang="da-DK"/>
          </a:p>
        </p:txBody>
      </p:sp>
    </p:spTree>
    <p:extLst>
      <p:ext uri="{BB962C8B-B14F-4D97-AF65-F5344CB8AC3E}">
        <p14:creationId xmlns:p14="http://schemas.microsoft.com/office/powerpoint/2010/main" val="1458108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21</a:t>
            </a:fld>
            <a:endParaRPr lang="da-DK"/>
          </a:p>
        </p:txBody>
      </p:sp>
    </p:spTree>
    <p:extLst>
      <p:ext uri="{BB962C8B-B14F-4D97-AF65-F5344CB8AC3E}">
        <p14:creationId xmlns:p14="http://schemas.microsoft.com/office/powerpoint/2010/main" val="25276469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22</a:t>
            </a:fld>
            <a:endParaRPr lang="da-DK"/>
          </a:p>
        </p:txBody>
      </p:sp>
    </p:spTree>
    <p:extLst>
      <p:ext uri="{BB962C8B-B14F-4D97-AF65-F5344CB8AC3E}">
        <p14:creationId xmlns:p14="http://schemas.microsoft.com/office/powerpoint/2010/main" val="4781952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23</a:t>
            </a:fld>
            <a:endParaRPr lang="da-DK"/>
          </a:p>
        </p:txBody>
      </p:sp>
    </p:spTree>
    <p:extLst>
      <p:ext uri="{BB962C8B-B14F-4D97-AF65-F5344CB8AC3E}">
        <p14:creationId xmlns:p14="http://schemas.microsoft.com/office/powerpoint/2010/main" val="4287295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24</a:t>
            </a:fld>
            <a:endParaRPr lang="da-DK"/>
          </a:p>
        </p:txBody>
      </p:sp>
    </p:spTree>
    <p:extLst>
      <p:ext uri="{BB962C8B-B14F-4D97-AF65-F5344CB8AC3E}">
        <p14:creationId xmlns:p14="http://schemas.microsoft.com/office/powerpoint/2010/main" val="5187853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25</a:t>
            </a:fld>
            <a:endParaRPr lang="da-DK"/>
          </a:p>
        </p:txBody>
      </p:sp>
    </p:spTree>
    <p:extLst>
      <p:ext uri="{BB962C8B-B14F-4D97-AF65-F5344CB8AC3E}">
        <p14:creationId xmlns:p14="http://schemas.microsoft.com/office/powerpoint/2010/main" val="4781952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26</a:t>
            </a:fld>
            <a:endParaRPr lang="da-DK"/>
          </a:p>
        </p:txBody>
      </p:sp>
    </p:spTree>
    <p:extLst>
      <p:ext uri="{BB962C8B-B14F-4D97-AF65-F5344CB8AC3E}">
        <p14:creationId xmlns:p14="http://schemas.microsoft.com/office/powerpoint/2010/main" val="11999182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diasnummer 3"/>
          <p:cNvSpPr>
            <a:spLocks noGrp="1"/>
          </p:cNvSpPr>
          <p:nvPr>
            <p:ph type="sldNum" sz="quarter" idx="10"/>
          </p:nvPr>
        </p:nvSpPr>
        <p:spPr/>
        <p:txBody>
          <a:bodyPr/>
          <a:lstStyle/>
          <a:p>
            <a:fld id="{EA3FF563-8D6C-407E-AF89-0EA4B623E5F2}" type="slidenum">
              <a:rPr lang="da-DK" smtClean="0"/>
              <a:t>27</a:t>
            </a:fld>
            <a:endParaRPr lang="da-DK"/>
          </a:p>
        </p:txBody>
      </p:sp>
    </p:spTree>
    <p:extLst>
      <p:ext uri="{BB962C8B-B14F-4D97-AF65-F5344CB8AC3E}">
        <p14:creationId xmlns:p14="http://schemas.microsoft.com/office/powerpoint/2010/main" val="590726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s">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smtClean="0"/>
              <a:t>Klik for at redigere i master</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8B09B11B-A746-4255-B8A8-ED97DE248802}" type="datetimeFigureOut">
              <a:rPr lang="da-DK" smtClean="0"/>
              <a:t>24-06-2016</a:t>
            </a:fld>
            <a:endParaRPr lang="da-DK"/>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166C1AFF-04AB-4D7A-823D-B64AC064736E}" type="slidenum">
              <a:rPr lang="da-DK" smtClean="0"/>
              <a:t>‹nr.›</a:t>
            </a:fld>
            <a:endParaRPr lang="da-DK"/>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da-DK"/>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da-DK" smtClean="0"/>
              <a:t>Klik for at redigere i master</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Date Placeholder 3"/>
          <p:cNvSpPr>
            <a:spLocks noGrp="1"/>
          </p:cNvSpPr>
          <p:nvPr>
            <p:ph type="dt" sz="half" idx="10"/>
          </p:nvPr>
        </p:nvSpPr>
        <p:spPr/>
        <p:txBody>
          <a:bodyPr/>
          <a:lstStyle/>
          <a:p>
            <a:fld id="{8B09B11B-A746-4255-B8A8-ED97DE248802}" type="datetimeFigureOut">
              <a:rPr lang="da-DK" smtClean="0"/>
              <a:t>24-06-2016</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166C1AFF-04AB-4D7A-823D-B64AC064736E}" type="slidenum">
              <a:rPr lang="da-DK" smtClean="0"/>
              <a:t>‹nr.›</a:t>
            </a:fld>
            <a:endParaRPr lang="da-DK"/>
          </a:p>
        </p:txBody>
      </p:sp>
      <p:sp>
        <p:nvSpPr>
          <p:cNvPr id="7" name="Title 6"/>
          <p:cNvSpPr>
            <a:spLocks noGrp="1"/>
          </p:cNvSpPr>
          <p:nvPr>
            <p:ph type="title"/>
          </p:nvPr>
        </p:nvSpPr>
        <p:spPr/>
        <p:txBody>
          <a:bodyPr/>
          <a:lstStyle/>
          <a:p>
            <a:r>
              <a:rPr lang="da-DK" smtClean="0"/>
              <a:t>Klik for at redigere i master</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fsnitsoverskrift">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a-DK" smtClean="0"/>
              <a:t>Klik for at redigere i master</a:t>
            </a:r>
          </a:p>
        </p:txBody>
      </p:sp>
      <p:sp>
        <p:nvSpPr>
          <p:cNvPr id="9" name="Date Placeholder 8"/>
          <p:cNvSpPr>
            <a:spLocks noGrp="1"/>
          </p:cNvSpPr>
          <p:nvPr>
            <p:ph type="dt" sz="half" idx="10"/>
          </p:nvPr>
        </p:nvSpPr>
        <p:spPr/>
        <p:txBody>
          <a:bodyPr/>
          <a:lstStyle>
            <a:lvl1pPr>
              <a:defRPr>
                <a:solidFill>
                  <a:srgbClr val="FFFFFF"/>
                </a:solidFill>
              </a:defRPr>
            </a:lvl1pPr>
          </a:lstStyle>
          <a:p>
            <a:fld id="{8B09B11B-A746-4255-B8A8-ED97DE248802}" type="datetimeFigureOut">
              <a:rPr lang="da-DK" smtClean="0"/>
              <a:t>24-06-2016</a:t>
            </a:fld>
            <a:endParaRPr lang="da-DK"/>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166C1AFF-04AB-4D7A-823D-B64AC064736E}" type="slidenum">
              <a:rPr lang="da-DK" smtClean="0"/>
              <a:t>‹nr.›</a:t>
            </a:fld>
            <a:endParaRPr lang="da-DK"/>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da-DK"/>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da-DK" smtClean="0"/>
              <a:t>Klik for at redigere i master</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5" name="Date Placeholder 4"/>
          <p:cNvSpPr>
            <a:spLocks noGrp="1"/>
          </p:cNvSpPr>
          <p:nvPr>
            <p:ph type="dt" sz="half" idx="10"/>
          </p:nvPr>
        </p:nvSpPr>
        <p:spPr/>
        <p:txBody>
          <a:bodyPr/>
          <a:lstStyle/>
          <a:p>
            <a:fld id="{8B09B11B-A746-4255-B8A8-ED97DE248802}" type="datetimeFigureOut">
              <a:rPr lang="da-DK" smtClean="0"/>
              <a:t>24-06-2016</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166C1AFF-04AB-4D7A-823D-B64AC064736E}" type="slidenum">
              <a:rPr lang="da-DK" smtClean="0"/>
              <a:t>‹nr.›</a:t>
            </a:fld>
            <a:endParaRPr lang="da-DK"/>
          </a:p>
        </p:txBody>
      </p:sp>
      <p:sp>
        <p:nvSpPr>
          <p:cNvPr id="8" name="Title 7"/>
          <p:cNvSpPr>
            <a:spLocks noGrp="1"/>
          </p:cNvSpPr>
          <p:nvPr>
            <p:ph type="title"/>
          </p:nvPr>
        </p:nvSpPr>
        <p:spPr/>
        <p:txBody>
          <a:bodyPr/>
          <a:lstStyle/>
          <a:p>
            <a:r>
              <a:rPr lang="da-DK" smtClean="0"/>
              <a:t>Klik for at redigere i master</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i master</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i master</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7" name="Date Placeholder 6"/>
          <p:cNvSpPr>
            <a:spLocks noGrp="1"/>
          </p:cNvSpPr>
          <p:nvPr>
            <p:ph type="dt" sz="half" idx="10"/>
          </p:nvPr>
        </p:nvSpPr>
        <p:spPr/>
        <p:txBody>
          <a:bodyPr/>
          <a:lstStyle/>
          <a:p>
            <a:fld id="{8B09B11B-A746-4255-B8A8-ED97DE248802}" type="datetimeFigureOut">
              <a:rPr lang="da-DK" smtClean="0"/>
              <a:t>24-06-2016</a:t>
            </a:fld>
            <a:endParaRPr lang="da-DK"/>
          </a:p>
        </p:txBody>
      </p:sp>
      <p:sp>
        <p:nvSpPr>
          <p:cNvPr id="8" name="Footer Placeholder 7"/>
          <p:cNvSpPr>
            <a:spLocks noGrp="1"/>
          </p:cNvSpPr>
          <p:nvPr>
            <p:ph type="ftr" sz="quarter" idx="11"/>
          </p:nvPr>
        </p:nvSpPr>
        <p:spPr/>
        <p:txBody>
          <a:bodyPr/>
          <a:lstStyle/>
          <a:p>
            <a:endParaRPr lang="da-DK"/>
          </a:p>
        </p:txBody>
      </p:sp>
      <p:sp>
        <p:nvSpPr>
          <p:cNvPr id="9" name="Slide Number Placeholder 8"/>
          <p:cNvSpPr>
            <a:spLocks noGrp="1"/>
          </p:cNvSpPr>
          <p:nvPr>
            <p:ph type="sldNum" sz="quarter" idx="12"/>
          </p:nvPr>
        </p:nvSpPr>
        <p:spPr/>
        <p:txBody>
          <a:bodyPr/>
          <a:lstStyle/>
          <a:p>
            <a:fld id="{166C1AFF-04AB-4D7A-823D-B64AC064736E}" type="slidenum">
              <a:rPr lang="da-DK" smtClean="0"/>
              <a:t>‹nr.›</a:t>
            </a:fld>
            <a:endParaRPr lang="da-DK"/>
          </a:p>
        </p:txBody>
      </p:sp>
      <p:sp>
        <p:nvSpPr>
          <p:cNvPr id="10" name="Title 9"/>
          <p:cNvSpPr>
            <a:spLocks noGrp="1"/>
          </p:cNvSpPr>
          <p:nvPr>
            <p:ph type="title"/>
          </p:nvPr>
        </p:nvSpPr>
        <p:spPr/>
        <p:txBody>
          <a:bodyPr/>
          <a:lstStyle/>
          <a:p>
            <a:r>
              <a:rPr lang="da-DK" smtClean="0"/>
              <a:t>Klik for at redigere i master</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B09B11B-A746-4255-B8A8-ED97DE248802}" type="datetimeFigureOut">
              <a:rPr lang="da-DK" smtClean="0"/>
              <a:t>24-06-2016</a:t>
            </a:fld>
            <a:endParaRPr lang="da-DK"/>
          </a:p>
        </p:txBody>
      </p:sp>
      <p:sp>
        <p:nvSpPr>
          <p:cNvPr id="4" name="Footer Placeholder 3"/>
          <p:cNvSpPr>
            <a:spLocks noGrp="1"/>
          </p:cNvSpPr>
          <p:nvPr>
            <p:ph type="ftr" sz="quarter" idx="11"/>
          </p:nvPr>
        </p:nvSpPr>
        <p:spPr/>
        <p:txBody>
          <a:bodyPr/>
          <a:lstStyle/>
          <a:p>
            <a:endParaRPr lang="da-DK"/>
          </a:p>
        </p:txBody>
      </p:sp>
      <p:sp>
        <p:nvSpPr>
          <p:cNvPr id="5" name="Slide Number Placeholder 4"/>
          <p:cNvSpPr>
            <a:spLocks noGrp="1"/>
          </p:cNvSpPr>
          <p:nvPr>
            <p:ph type="sldNum" sz="quarter" idx="12"/>
          </p:nvPr>
        </p:nvSpPr>
        <p:spPr/>
        <p:txBody>
          <a:bodyPr/>
          <a:lstStyle/>
          <a:p>
            <a:fld id="{166C1AFF-04AB-4D7A-823D-B64AC064736E}" type="slidenum">
              <a:rPr lang="da-DK" smtClean="0"/>
              <a:t>‹nr.›</a:t>
            </a:fld>
            <a:endParaRPr lang="da-DK"/>
          </a:p>
        </p:txBody>
      </p:sp>
      <p:sp>
        <p:nvSpPr>
          <p:cNvPr id="6" name="Title 5"/>
          <p:cNvSpPr>
            <a:spLocks noGrp="1"/>
          </p:cNvSpPr>
          <p:nvPr>
            <p:ph type="title"/>
          </p:nvPr>
        </p:nvSpPr>
        <p:spPr/>
        <p:txBody>
          <a:bodyPr/>
          <a:lstStyle/>
          <a:p>
            <a:r>
              <a:rPr lang="da-DK" smtClean="0"/>
              <a:t>Klik for at redigere i master</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Tomt">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8B09B11B-A746-4255-B8A8-ED97DE248802}" type="datetimeFigureOut">
              <a:rPr lang="da-DK" smtClean="0"/>
              <a:t>24-06-2016</a:t>
            </a:fld>
            <a:endParaRPr lang="da-DK"/>
          </a:p>
        </p:txBody>
      </p:sp>
      <p:sp>
        <p:nvSpPr>
          <p:cNvPr id="3" name="Footer Placeholder 2"/>
          <p:cNvSpPr>
            <a:spLocks noGrp="1"/>
          </p:cNvSpPr>
          <p:nvPr>
            <p:ph type="ftr" sz="quarter" idx="11"/>
          </p:nvPr>
        </p:nvSpPr>
        <p:spPr/>
        <p:txBody>
          <a:bodyPr/>
          <a:lstStyle/>
          <a:p>
            <a:endParaRPr lang="da-DK"/>
          </a:p>
        </p:txBody>
      </p:sp>
      <p:sp>
        <p:nvSpPr>
          <p:cNvPr id="4" name="Slide Number Placeholder 3"/>
          <p:cNvSpPr>
            <a:spLocks noGrp="1"/>
          </p:cNvSpPr>
          <p:nvPr>
            <p:ph type="sldNum" sz="quarter" idx="12"/>
          </p:nvPr>
        </p:nvSpPr>
        <p:spPr/>
        <p:txBody>
          <a:bodyPr/>
          <a:lstStyle/>
          <a:p>
            <a:fld id="{166C1AFF-04AB-4D7A-823D-B64AC064736E}" type="slidenum">
              <a:rPr lang="da-DK" smtClean="0"/>
              <a:t>‹nr.›</a:t>
            </a:fld>
            <a:endParaRPr lang="da-DK"/>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dhold med billedtekst">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i master</a:t>
            </a:r>
          </a:p>
        </p:txBody>
      </p:sp>
      <p:sp>
        <p:nvSpPr>
          <p:cNvPr id="5" name="Date Placeholder 4"/>
          <p:cNvSpPr>
            <a:spLocks noGrp="1"/>
          </p:cNvSpPr>
          <p:nvPr>
            <p:ph type="dt" sz="half" idx="10"/>
          </p:nvPr>
        </p:nvSpPr>
        <p:spPr/>
        <p:txBody>
          <a:bodyPr/>
          <a:lstStyle/>
          <a:p>
            <a:fld id="{8B09B11B-A746-4255-B8A8-ED97DE248802}" type="datetimeFigureOut">
              <a:rPr lang="da-DK" smtClean="0"/>
              <a:t>24-06-2016</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166C1AFF-04AB-4D7A-823D-B64AC064736E}" type="slidenum">
              <a:rPr lang="da-DK" smtClean="0"/>
              <a:t>‹nr.›</a:t>
            </a:fld>
            <a:endParaRPr lang="da-DK"/>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da-DK" smtClean="0"/>
              <a:t>Klik for at redigere i master</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lede med billedtekst">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a-DK" smtClean="0"/>
              <a:t>Klik på ikonet for at tilføje et billede</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i master</a:t>
            </a:r>
          </a:p>
        </p:txBody>
      </p:sp>
      <p:sp>
        <p:nvSpPr>
          <p:cNvPr id="5" name="Date Placeholder 4"/>
          <p:cNvSpPr>
            <a:spLocks noGrp="1"/>
          </p:cNvSpPr>
          <p:nvPr>
            <p:ph type="dt" sz="half" idx="10"/>
          </p:nvPr>
        </p:nvSpPr>
        <p:spPr/>
        <p:txBody>
          <a:bodyPr/>
          <a:lstStyle/>
          <a:p>
            <a:fld id="{8B09B11B-A746-4255-B8A8-ED97DE248802}" type="datetimeFigureOut">
              <a:rPr lang="da-DK" smtClean="0"/>
              <a:t>24-06-2016</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166C1AFF-04AB-4D7A-823D-B64AC064736E}" type="slidenum">
              <a:rPr lang="da-DK" smtClean="0"/>
              <a:t>‹nr.›</a:t>
            </a:fld>
            <a:endParaRPr lang="da-DK"/>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da-DK" smtClean="0"/>
              <a:t>Klik for at redigere i master</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smtClean="0"/>
              <a:t>Klik for at redigere i master</a:t>
            </a:r>
            <a:endParaRPr lang="en-US"/>
          </a:p>
        </p:txBody>
      </p:sp>
      <p:sp>
        <p:nvSpPr>
          <p:cNvPr id="3" name="Vertical Text Placeholder 2"/>
          <p:cNvSpPr>
            <a:spLocks noGrp="1"/>
          </p:cNvSpPr>
          <p:nvPr>
            <p:ph type="body" orient="vert" idx="1"/>
          </p:nvPr>
        </p:nvSpPr>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a:p>
        </p:txBody>
      </p:sp>
      <p:sp>
        <p:nvSpPr>
          <p:cNvPr id="4" name="Date Placeholder 3"/>
          <p:cNvSpPr>
            <a:spLocks noGrp="1"/>
          </p:cNvSpPr>
          <p:nvPr>
            <p:ph type="dt" sz="half" idx="10"/>
          </p:nvPr>
        </p:nvSpPr>
        <p:spPr/>
        <p:txBody>
          <a:bodyPr/>
          <a:lstStyle/>
          <a:p>
            <a:fld id="{8B09B11B-A746-4255-B8A8-ED97DE248802}" type="datetimeFigureOut">
              <a:rPr lang="da-DK" smtClean="0"/>
              <a:t>24-06-2016</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166C1AFF-04AB-4D7A-823D-B64AC064736E}" type="slidenum">
              <a:rPr lang="da-DK" smtClean="0"/>
              <a:t>‹nr.›</a:t>
            </a:fld>
            <a:endParaRPr lang="da-DK"/>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Lodret titel og tekst">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da-DK" smtClean="0"/>
              <a:t>Klik for at redigere i master</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Date Placeholder 3"/>
          <p:cNvSpPr>
            <a:spLocks noGrp="1"/>
          </p:cNvSpPr>
          <p:nvPr>
            <p:ph type="dt" sz="half" idx="10"/>
          </p:nvPr>
        </p:nvSpPr>
        <p:spPr/>
        <p:txBody>
          <a:bodyPr/>
          <a:lstStyle/>
          <a:p>
            <a:fld id="{8B09B11B-A746-4255-B8A8-ED97DE248802}" type="datetimeFigureOut">
              <a:rPr lang="da-DK" smtClean="0"/>
              <a:t>24-06-2016</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166C1AFF-04AB-4D7A-823D-B64AC064736E}" type="slidenum">
              <a:rPr lang="da-DK" smtClean="0"/>
              <a:t>‹nr.›</a:t>
            </a:fld>
            <a:endParaRPr lang="da-DK"/>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da-DK" smtClean="0"/>
              <a:t>Klik for at redigere i master</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8B09B11B-A746-4255-B8A8-ED97DE248802}" type="datetimeFigureOut">
              <a:rPr lang="da-DK" smtClean="0"/>
              <a:t>24-06-2016</a:t>
            </a:fld>
            <a:endParaRPr lang="da-DK"/>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da-DK"/>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166C1AFF-04AB-4D7A-823D-B64AC064736E}" type="slidenum">
              <a:rPr lang="da-DK" smtClean="0"/>
              <a:t>‹nr.›</a:t>
            </a:fld>
            <a:endParaRPr lang="da-DK"/>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mailto:cpc@regionh.dk"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hyperlink" Target="mailto:klaus.brasso@regionh.dk" TargetMode="External"/><Relationship Id="rId4" Type="http://schemas.openxmlformats.org/officeDocument/2006/relationships/hyperlink" Target="mailto:lisa.gruschy@regionh.dk"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slide" Target="slide25.xml"/><Relationship Id="rId5" Type="http://schemas.openxmlformats.org/officeDocument/2006/relationships/slide" Target="slide22.xml"/><Relationship Id="rId4" Type="http://schemas.openxmlformats.org/officeDocument/2006/relationships/slide" Target="slide11.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slide" Target="slide26.xml"/><Relationship Id="rId5" Type="http://schemas.openxmlformats.org/officeDocument/2006/relationships/slide" Target="slide5.xml"/><Relationship Id="rId4" Type="http://schemas.openxmlformats.org/officeDocument/2006/relationships/slide" Target="slide9.xml"/></Relationships>
</file>

<file path=ppt/slides/_rels/slide7.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slide" Target="slide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slide" Target="slide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slide" Target="slide5.xml"/><Relationship Id="rId4" Type="http://schemas.openxmlformats.org/officeDocument/2006/relationships/slide" Target="slide17.xml"/></Relationships>
</file>

<file path=ppt/slides/_rels/slide12.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slide" Target="slide13.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slide" Target="slide5.xml"/><Relationship Id="rId5" Type="http://schemas.openxmlformats.org/officeDocument/2006/relationships/slide" Target="slide16.xml"/><Relationship Id="rId4" Type="http://schemas.openxmlformats.org/officeDocument/2006/relationships/slide" Target="slide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slide" Target="slide5.xml"/><Relationship Id="rId5" Type="http://schemas.openxmlformats.org/officeDocument/2006/relationships/slide" Target="slide21.xml"/><Relationship Id="rId4" Type="http://schemas.openxmlformats.org/officeDocument/2006/relationships/slide" Target="slide2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slide" Target="slide5.xml"/><Relationship Id="rId4" Type="http://schemas.openxmlformats.org/officeDocument/2006/relationships/slide" Target="slide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slide" Target="slide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10079" y="1700808"/>
            <a:ext cx="6552728" cy="1828800"/>
          </a:xfrm>
        </p:spPr>
        <p:txBody>
          <a:bodyPr/>
          <a:lstStyle/>
          <a:p>
            <a:pPr algn="ctr"/>
            <a:r>
              <a:rPr lang="da-DK" sz="4000" dirty="0">
                <a:latin typeface="Arial" panose="020B0604020202020204" pitchFamily="34" charset="0"/>
                <a:cs typeface="Arial" panose="020B0604020202020204" pitchFamily="34" charset="0"/>
              </a:rPr>
              <a:t>Prostatacancer </a:t>
            </a:r>
            <a:r>
              <a:rPr lang="da-DK" sz="4400" dirty="0">
                <a:latin typeface="Arial" panose="020B0604020202020204" pitchFamily="34" charset="0"/>
                <a:cs typeface="Arial" panose="020B0604020202020204" pitchFamily="34" charset="0"/>
              </a:rPr>
              <a:t> </a:t>
            </a:r>
            <a:r>
              <a:rPr lang="da-DK" sz="4400" dirty="0" smtClean="0">
                <a:latin typeface="Arial" panose="020B0604020202020204" pitchFamily="34" charset="0"/>
                <a:cs typeface="Arial" panose="020B0604020202020204" pitchFamily="34" charset="0"/>
              </a:rPr>
              <a:t/>
            </a:r>
            <a:br>
              <a:rPr lang="da-DK" sz="4400" dirty="0" smtClean="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2400" dirty="0" smtClean="0">
                <a:latin typeface="Arial" panose="020B0604020202020204" pitchFamily="34" charset="0"/>
                <a:cs typeface="Arial" panose="020B0604020202020204" pitchFamily="34" charset="0"/>
              </a:rPr>
              <a:t>En </a:t>
            </a:r>
            <a:r>
              <a:rPr lang="da-DK" sz="2400" dirty="0">
                <a:latin typeface="Arial" panose="020B0604020202020204" pitchFamily="34" charset="0"/>
                <a:cs typeface="Arial" panose="020B0604020202020204" pitchFamily="34" charset="0"/>
              </a:rPr>
              <a:t>guide til aktive </a:t>
            </a:r>
            <a:r>
              <a:rPr lang="da-DK" sz="2400" dirty="0" smtClean="0">
                <a:latin typeface="Arial" panose="020B0604020202020204" pitchFamily="34" charset="0"/>
                <a:cs typeface="Arial" panose="020B0604020202020204" pitchFamily="34" charset="0"/>
              </a:rPr>
              <a:t>studier</a:t>
            </a:r>
            <a:br>
              <a:rPr lang="da-DK" sz="2400" dirty="0" smtClean="0">
                <a:latin typeface="Arial" panose="020B0604020202020204" pitchFamily="34" charset="0"/>
                <a:cs typeface="Arial" panose="020B0604020202020204" pitchFamily="34" charset="0"/>
              </a:rPr>
            </a:br>
            <a:r>
              <a:rPr lang="da-DK" sz="2400" dirty="0">
                <a:latin typeface="Arial" panose="020B0604020202020204" pitchFamily="34" charset="0"/>
                <a:cs typeface="Arial" panose="020B0604020202020204" pitchFamily="34" charset="0"/>
              </a:rPr>
              <a:t/>
            </a:r>
            <a:br>
              <a:rPr lang="da-DK" sz="2400" dirty="0">
                <a:latin typeface="Arial" panose="020B0604020202020204" pitchFamily="34" charset="0"/>
                <a:cs typeface="Arial" panose="020B0604020202020204" pitchFamily="34" charset="0"/>
              </a:rPr>
            </a:br>
            <a:r>
              <a:rPr lang="da-DK" sz="2400" dirty="0" smtClean="0">
                <a:latin typeface="Arial" panose="020B0604020202020204" pitchFamily="34" charset="0"/>
                <a:cs typeface="Arial" panose="020B0604020202020204" pitchFamily="34" charset="0"/>
              </a:rPr>
              <a:t>Copenhagen </a:t>
            </a:r>
            <a:r>
              <a:rPr lang="da-DK" sz="2400" dirty="0" err="1">
                <a:latin typeface="Arial" panose="020B0604020202020204" pitchFamily="34" charset="0"/>
                <a:cs typeface="Arial" panose="020B0604020202020204" pitchFamily="34" charset="0"/>
              </a:rPr>
              <a:t>Prostate</a:t>
            </a:r>
            <a:r>
              <a:rPr lang="da-DK" sz="2400" dirty="0">
                <a:latin typeface="Arial" panose="020B0604020202020204" pitchFamily="34" charset="0"/>
                <a:cs typeface="Arial" panose="020B0604020202020204" pitchFamily="34" charset="0"/>
              </a:rPr>
              <a:t> Cancer </a:t>
            </a:r>
            <a:r>
              <a:rPr lang="da-DK" sz="2400" dirty="0" smtClean="0">
                <a:latin typeface="Arial" panose="020B0604020202020204" pitchFamily="34" charset="0"/>
                <a:cs typeface="Arial" panose="020B0604020202020204" pitchFamily="34" charset="0"/>
              </a:rPr>
              <a:t>Center</a:t>
            </a:r>
            <a:br>
              <a:rPr lang="da-DK" sz="2400" dirty="0" smtClean="0">
                <a:latin typeface="Arial" panose="020B0604020202020204" pitchFamily="34" charset="0"/>
                <a:cs typeface="Arial" panose="020B0604020202020204" pitchFamily="34" charset="0"/>
              </a:rPr>
            </a:br>
            <a:r>
              <a:rPr lang="da-DK" sz="2400" smtClean="0">
                <a:latin typeface="Arial" panose="020B0604020202020204" pitchFamily="34" charset="0"/>
                <a:cs typeface="Arial" panose="020B0604020202020204" pitchFamily="34" charset="0"/>
              </a:rPr>
              <a:t/>
            </a:r>
            <a:br>
              <a:rPr lang="da-DK" sz="2400" smtClean="0">
                <a:latin typeface="Arial" panose="020B0604020202020204" pitchFamily="34" charset="0"/>
                <a:cs typeface="Arial" panose="020B0604020202020204" pitchFamily="34" charset="0"/>
              </a:rPr>
            </a:br>
            <a:r>
              <a:rPr lang="da-DK" sz="2400" smtClean="0">
                <a:latin typeface="Arial" panose="020B0604020202020204" pitchFamily="34" charset="0"/>
                <a:cs typeface="Arial" panose="020B0604020202020204" pitchFamily="34" charset="0"/>
              </a:rPr>
              <a:t>Urologisk </a:t>
            </a:r>
            <a:r>
              <a:rPr lang="da-DK" sz="2400" dirty="0" smtClean="0">
                <a:latin typeface="Arial" panose="020B0604020202020204" pitchFamily="34" charset="0"/>
                <a:cs typeface="Arial" panose="020B0604020202020204" pitchFamily="34" charset="0"/>
              </a:rPr>
              <a:t>afd. D, Rigshospitalet </a:t>
            </a: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03784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2924944"/>
            <a:ext cx="6324600" cy="1828800"/>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Denne lysbillede serier kan fungere som en hjælp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til at identificere potentielle kandidater til kliniske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studier.</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Besvarelser af de enkelte spørgsmål på slides vil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guide dig i retning af mulige relevante kliniske studier. </a:t>
            </a:r>
            <a:r>
              <a:rPr lang="da-DK" sz="4000" dirty="0" smtClean="0">
                <a:latin typeface="Arial" panose="020B0604020202020204" pitchFamily="34" charset="0"/>
                <a:cs typeface="Arial" panose="020B0604020202020204" pitchFamily="34" charset="0"/>
              </a:rPr>
              <a:t> </a:t>
            </a:r>
            <a:r>
              <a:rPr lang="da-DK" sz="4400" dirty="0" smtClean="0">
                <a:latin typeface="Arial" panose="020B0604020202020204" pitchFamily="34" charset="0"/>
                <a:cs typeface="Arial" panose="020B0604020202020204" pitchFamily="34" charset="0"/>
              </a:rPr>
              <a:t> </a:t>
            </a:r>
            <a:br>
              <a:rPr lang="da-DK" sz="4400" dirty="0" smtClean="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195664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2924944"/>
            <a:ext cx="6324600" cy="1828800"/>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Lysbillede serien indeholder links, der fører fra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besvarelsen videre til de relevante kliniske studier.</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Links aktiveres ved at klikke på pilene.</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For de enkelte studier er opført inklusionskriterier og de væsentligste eksklusionskriterier </a:t>
            </a:r>
            <a:r>
              <a:rPr lang="da-DK" sz="4000" dirty="0" smtClean="0">
                <a:latin typeface="Arial" panose="020B0604020202020204" pitchFamily="34" charset="0"/>
                <a:cs typeface="Arial" panose="020B0604020202020204" pitchFamily="34" charset="0"/>
              </a:rPr>
              <a:t> </a:t>
            </a:r>
            <a:r>
              <a:rPr lang="da-DK" sz="4400" dirty="0" smtClean="0">
                <a:latin typeface="Arial" panose="020B0604020202020204" pitchFamily="34" charset="0"/>
                <a:cs typeface="Arial" panose="020B0604020202020204" pitchFamily="34" charset="0"/>
              </a:rPr>
              <a:t> </a:t>
            </a:r>
            <a:br>
              <a:rPr lang="da-DK" sz="4400" dirty="0" smtClean="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4" name="Tekstboks 3"/>
          <p:cNvSpPr txBox="1"/>
          <p:nvPr/>
        </p:nvSpPr>
        <p:spPr>
          <a:xfrm>
            <a:off x="179512" y="6011996"/>
            <a:ext cx="8640960"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91106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3789040"/>
            <a:ext cx="6324600" cy="1828800"/>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Du er altid velkommen til at kontakte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Copenhagen </a:t>
            </a:r>
            <a:r>
              <a:rPr lang="da-DK" sz="1800" cap="none" dirty="0" err="1" smtClean="0">
                <a:latin typeface="Arial" panose="020B0604020202020204" pitchFamily="34" charset="0"/>
                <a:cs typeface="Arial" panose="020B0604020202020204" pitchFamily="34" charset="0"/>
              </a:rPr>
              <a:t>Prostate</a:t>
            </a:r>
            <a:r>
              <a:rPr lang="da-DK" sz="1800" cap="none" dirty="0" smtClean="0">
                <a:latin typeface="Arial" panose="020B0604020202020204" pitchFamily="34" charset="0"/>
                <a:cs typeface="Arial" panose="020B0604020202020204" pitchFamily="34" charset="0"/>
              </a:rPr>
              <a:t> Cancer Center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telefon 35 45 74 15</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eller </a:t>
            </a:r>
            <a:r>
              <a:rPr lang="da-DK" sz="1800" cap="none" dirty="0" smtClean="0">
                <a:latin typeface="Arial" panose="020B0604020202020204" pitchFamily="34" charset="0"/>
                <a:cs typeface="Arial" panose="020B0604020202020204" pitchFamily="34" charset="0"/>
                <a:hlinkClick r:id="rId3"/>
              </a:rPr>
              <a:t>cpc@regionh.dk</a:t>
            </a: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eller </a:t>
            </a:r>
            <a:r>
              <a:rPr lang="da-DK" sz="1800" cap="none" dirty="0" smtClean="0">
                <a:latin typeface="Arial" panose="020B0604020202020204" pitchFamily="34" charset="0"/>
                <a:cs typeface="Arial" panose="020B0604020202020204" pitchFamily="34" charset="0"/>
                <a:hlinkClick r:id="rId4"/>
              </a:rPr>
              <a:t>lisa.gruschy@regionh.dk</a:t>
            </a: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eller </a:t>
            </a:r>
            <a:r>
              <a:rPr lang="da-DK" sz="1800" cap="none" dirty="0" smtClean="0">
                <a:latin typeface="Arial" panose="020B0604020202020204" pitchFamily="34" charset="0"/>
                <a:cs typeface="Arial" panose="020B0604020202020204" pitchFamily="34" charset="0"/>
                <a:hlinkClick r:id="rId5"/>
              </a:rPr>
              <a:t>klaus.brasso@regionh.dk</a:t>
            </a: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Eventuelle henvisninger eller forespørgsler kan sendes direkte.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4400" dirty="0" smtClean="0">
                <a:latin typeface="Arial" panose="020B0604020202020204" pitchFamily="34" charset="0"/>
                <a:cs typeface="Arial" panose="020B0604020202020204" pitchFamily="34" charset="0"/>
              </a:rPr>
              <a:t/>
            </a:r>
            <a:br>
              <a:rPr lang="da-DK" sz="4400" dirty="0" smtClean="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61742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23528" y="2890169"/>
            <a:ext cx="6324600"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Lysbillederne inddeler patienterne i kategorier</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Ingen tidligere behandling</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Tidligere </a:t>
            </a:r>
            <a:r>
              <a:rPr lang="da-DK" sz="1800" cap="none" dirty="0" err="1" smtClean="0">
                <a:latin typeface="Arial" panose="020B0604020202020204" pitchFamily="34" charset="0"/>
                <a:cs typeface="Arial" panose="020B0604020202020204" pitchFamily="34" charset="0"/>
              </a:rPr>
              <a:t>kurativ</a:t>
            </a:r>
            <a:r>
              <a:rPr lang="da-DK" sz="1800" cap="none" dirty="0" smtClean="0">
                <a:latin typeface="Arial" panose="020B0604020202020204" pitchFamily="34" charset="0"/>
                <a:cs typeface="Arial" panose="020B0604020202020204" pitchFamily="34" charset="0"/>
              </a:rPr>
              <a:t> behandling</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Hormonsensitiv metastatisk sygdom</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t>
            </a:r>
            <a:r>
              <a:rPr lang="da-DK" sz="1800" cap="none" dirty="0" smtClean="0">
                <a:latin typeface="Arial" panose="020B0604020202020204" pitchFamily="34" charset="0"/>
                <a:cs typeface="Arial" panose="020B0604020202020204" pitchFamily="34" charset="0"/>
              </a:rPr>
              <a:t>	Kastrationsresistent sygdom</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t>
            </a: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smtClean="0">
                <a:latin typeface="Arial" panose="020B0604020202020204" pitchFamily="34" charset="0"/>
                <a:cs typeface="Arial" panose="020B0604020202020204" pitchFamily="34" charset="0"/>
              </a:rPr>
              <a:t/>
            </a:r>
            <a:br>
              <a:rPr lang="da-DK" sz="4400" dirty="0" smtClean="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3" name="Frem eller næste 2">
            <a:hlinkClick r:id="rId3" action="ppaction://hlinksldjump" highlightClick="1"/>
          </p:cNvPr>
          <p:cNvSpPr/>
          <p:nvPr/>
        </p:nvSpPr>
        <p:spPr>
          <a:xfrm>
            <a:off x="7020272" y="2727534"/>
            <a:ext cx="1042416" cy="32527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Frem eller næste 4">
            <a:hlinkClick r:id="rId4" action="ppaction://hlinksldjump" highlightClick="1"/>
          </p:cNvPr>
          <p:cNvSpPr/>
          <p:nvPr/>
        </p:nvSpPr>
        <p:spPr>
          <a:xfrm>
            <a:off x="7020272" y="3284984"/>
            <a:ext cx="1042416" cy="32527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Frem eller næste 5">
            <a:hlinkClick r:id="rId5" action="ppaction://hlinksldjump" highlightClick="1"/>
          </p:cNvPr>
          <p:cNvSpPr/>
          <p:nvPr/>
        </p:nvSpPr>
        <p:spPr>
          <a:xfrm>
            <a:off x="7029158" y="4475715"/>
            <a:ext cx="1042416" cy="32527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Frem eller næste 6">
            <a:hlinkClick r:id="rId6" action="ppaction://hlinksldjump" highlightClick="1"/>
          </p:cNvPr>
          <p:cNvSpPr/>
          <p:nvPr/>
        </p:nvSpPr>
        <p:spPr>
          <a:xfrm>
            <a:off x="7029158" y="3861048"/>
            <a:ext cx="1042416" cy="32527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32547610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5" name="Frem eller næste 4">
            <a:hlinkClick r:id="rId3" action="ppaction://hlinksldjump" highlightClick="1"/>
          </p:cNvPr>
          <p:cNvSpPr/>
          <p:nvPr/>
        </p:nvSpPr>
        <p:spPr>
          <a:xfrm>
            <a:off x="7020272" y="2727534"/>
            <a:ext cx="1042416" cy="32527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Titel 1"/>
          <p:cNvSpPr>
            <a:spLocks noGrp="1"/>
          </p:cNvSpPr>
          <p:nvPr>
            <p:ph type="title"/>
          </p:nvPr>
        </p:nvSpPr>
        <p:spPr>
          <a:xfrm>
            <a:off x="323528" y="2636912"/>
            <a:ext cx="6324600"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b="1" cap="none" dirty="0" smtClean="0">
                <a:latin typeface="Arial" panose="020B0604020202020204" pitchFamily="34" charset="0"/>
                <a:cs typeface="Arial" panose="020B0604020202020204" pitchFamily="34" charset="0"/>
              </a:rPr>
              <a:t>Ingen tidligere behandling</a:t>
            </a: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Klinisk lokalavanceret sygdom kandidat til </a:t>
            </a:r>
            <a:r>
              <a:rPr lang="da-DK" sz="1800" cap="none" dirty="0" err="1" smtClean="0">
                <a:latin typeface="Arial" panose="020B0604020202020204" pitchFamily="34" charset="0"/>
                <a:cs typeface="Arial" panose="020B0604020202020204" pitchFamily="34" charset="0"/>
              </a:rPr>
              <a:t>kurativ</a:t>
            </a:r>
            <a:r>
              <a:rPr lang="da-DK" sz="1800" cap="none" dirty="0" smtClean="0">
                <a:latin typeface="Arial" panose="020B0604020202020204" pitchFamily="34" charset="0"/>
                <a:cs typeface="Arial" panose="020B0604020202020204" pitchFamily="34" charset="0"/>
              </a:rPr>
              <a:t> behandling</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Klinisk lokaliseret eller lokal avanceret sygdom kandidat til behandling med </a:t>
            </a:r>
            <a:r>
              <a:rPr lang="da-DK" sz="1800" cap="none" dirty="0" err="1" smtClean="0">
                <a:latin typeface="Arial" panose="020B0604020202020204" pitchFamily="34" charset="0"/>
                <a:cs typeface="Arial" panose="020B0604020202020204" pitchFamily="34" charset="0"/>
              </a:rPr>
              <a:t>antiandrogen</a:t>
            </a:r>
            <a:r>
              <a:rPr lang="da-DK" sz="1800" cap="none" dirty="0">
                <a:latin typeface="Arial" panose="020B0604020202020204" pitchFamily="34" charset="0"/>
                <a:cs typeface="Arial" panose="020B0604020202020204" pitchFamily="34" charset="0"/>
              </a:rPr>
              <a:t>	</a:t>
            </a: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Metastatisk prostatacancer før eller i forbindelse med opstart af hormonbehandling (hormonsensitiv)</a:t>
            </a: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smtClean="0">
                <a:latin typeface="Arial" panose="020B0604020202020204" pitchFamily="34" charset="0"/>
                <a:cs typeface="Arial" panose="020B0604020202020204" pitchFamily="34" charset="0"/>
              </a:rPr>
              <a:t/>
            </a:r>
            <a:br>
              <a:rPr lang="da-DK" sz="4400" dirty="0" smtClean="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7" name="Frem eller næste 6">
            <a:hlinkClick r:id="rId4" action="ppaction://hlinksldjump" highlightClick="1"/>
          </p:cNvPr>
          <p:cNvSpPr/>
          <p:nvPr/>
        </p:nvSpPr>
        <p:spPr>
          <a:xfrm>
            <a:off x="7020272" y="3861048"/>
            <a:ext cx="1042416" cy="32527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grpSp>
        <p:nvGrpSpPr>
          <p:cNvPr id="8" name="Gruppe 7"/>
          <p:cNvGrpSpPr/>
          <p:nvPr/>
        </p:nvGrpSpPr>
        <p:grpSpPr>
          <a:xfrm>
            <a:off x="7167103" y="5329808"/>
            <a:ext cx="1728192" cy="1051520"/>
            <a:chOff x="7167103" y="5329808"/>
            <a:chExt cx="1728192" cy="1051520"/>
          </a:xfrm>
        </p:grpSpPr>
        <p:sp>
          <p:nvSpPr>
            <p:cNvPr id="2" name="Tilbage eller forrige 1">
              <a:hlinkClick r:id="rId5"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kstfelt 2"/>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
        <p:nvSpPr>
          <p:cNvPr id="9" name="Frem eller næste 8">
            <a:hlinkClick r:id="rId6" action="ppaction://hlinksldjump" highlightClick="1"/>
          </p:cNvPr>
          <p:cNvSpPr/>
          <p:nvPr/>
        </p:nvSpPr>
        <p:spPr>
          <a:xfrm>
            <a:off x="7020659" y="4581128"/>
            <a:ext cx="1042416" cy="32527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34908175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6" name="Titel 1"/>
          <p:cNvSpPr>
            <a:spLocks noGrp="1"/>
          </p:cNvSpPr>
          <p:nvPr>
            <p:ph type="title"/>
          </p:nvPr>
        </p:nvSpPr>
        <p:spPr>
          <a:xfrm>
            <a:off x="323528" y="2636912"/>
            <a:ext cx="6324600"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Klinisk lokalavanceret sygdom kandidat til </a:t>
            </a:r>
            <a:r>
              <a:rPr lang="da-DK" sz="1800" cap="none" dirty="0" err="1" smtClean="0">
                <a:latin typeface="Arial" panose="020B0604020202020204" pitchFamily="34" charset="0"/>
                <a:cs typeface="Arial" panose="020B0604020202020204" pitchFamily="34" charset="0"/>
              </a:rPr>
              <a:t>kurativ</a:t>
            </a:r>
            <a:r>
              <a:rPr lang="da-DK" sz="1800" cap="none" dirty="0" smtClean="0">
                <a:latin typeface="Arial" panose="020B0604020202020204" pitchFamily="34" charset="0"/>
                <a:cs typeface="Arial" panose="020B0604020202020204" pitchFamily="34" charset="0"/>
              </a:rPr>
              <a:t> behandling</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b="1" cap="none" dirty="0" smtClean="0">
                <a:latin typeface="Arial" panose="020B0604020202020204" pitchFamily="34" charset="0"/>
                <a:cs typeface="Arial" panose="020B0604020202020204" pitchFamily="34" charset="0"/>
              </a:rPr>
              <a:t>SPCG-15, åbent </a:t>
            </a:r>
            <a:r>
              <a:rPr lang="da-DK" sz="1800" b="1" cap="none" dirty="0" err="1" smtClean="0">
                <a:latin typeface="Arial" panose="020B0604020202020204" pitchFamily="34" charset="0"/>
                <a:cs typeface="Arial" panose="020B0604020202020204" pitchFamily="34" charset="0"/>
              </a:rPr>
              <a:t>randomiseret</a:t>
            </a:r>
            <a:r>
              <a:rPr lang="da-DK" sz="1800" b="1" cap="none" dirty="0" smtClean="0">
                <a:latin typeface="Arial" panose="020B0604020202020204" pitchFamily="34" charset="0"/>
                <a:cs typeface="Arial" panose="020B0604020202020204" pitchFamily="34" charset="0"/>
              </a:rPr>
              <a:t> studie</a:t>
            </a:r>
            <a:br>
              <a:rPr lang="da-DK" sz="1800" b="1"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err="1" smtClean="0">
                <a:latin typeface="Arial" panose="020B0604020202020204" pitchFamily="34" charset="0"/>
                <a:cs typeface="Arial" panose="020B0604020202020204" pitchFamily="34" charset="0"/>
              </a:rPr>
              <a:t>Randomisering</a:t>
            </a:r>
            <a:r>
              <a:rPr lang="da-DK" sz="1800" cap="none" dirty="0" smtClean="0">
                <a:latin typeface="Arial" panose="020B0604020202020204" pitchFamily="34" charset="0"/>
                <a:cs typeface="Arial" panose="020B0604020202020204" pitchFamily="34" charset="0"/>
              </a:rPr>
              <a:t>: primær radikal </a:t>
            </a:r>
            <a:r>
              <a:rPr lang="da-DK" sz="1800" cap="none" dirty="0" err="1" smtClean="0">
                <a:latin typeface="Arial" panose="020B0604020202020204" pitchFamily="34" charset="0"/>
                <a:cs typeface="Arial" panose="020B0604020202020204" pitchFamily="34" charset="0"/>
              </a:rPr>
              <a:t>prostatektomi</a:t>
            </a:r>
            <a:r>
              <a:rPr lang="da-DK" sz="1800" cap="none" dirty="0">
                <a:latin typeface="Arial" panose="020B0604020202020204" pitchFamily="34" charset="0"/>
                <a:cs typeface="Arial" panose="020B0604020202020204" pitchFamily="34" charset="0"/>
              </a:rPr>
              <a:t>	</a:t>
            </a: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smtClean="0">
                <a:latin typeface="Arial" panose="020B0604020202020204" pitchFamily="34" charset="0"/>
                <a:cs typeface="Arial" panose="020B0604020202020204" pitchFamily="34" charset="0"/>
              </a:rPr>
              <a:t/>
            </a:r>
            <a:br>
              <a:rPr lang="da-DK" sz="4400" dirty="0" smtClean="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2" name="Frem eller næste 1">
            <a:hlinkClick r:id="rId3" action="ppaction://hlinksldjump" highlightClick="1"/>
          </p:cNvPr>
          <p:cNvSpPr/>
          <p:nvPr/>
        </p:nvSpPr>
        <p:spPr>
          <a:xfrm>
            <a:off x="7020272" y="3645024"/>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grpSp>
        <p:nvGrpSpPr>
          <p:cNvPr id="5" name="Gruppe 4"/>
          <p:cNvGrpSpPr/>
          <p:nvPr/>
        </p:nvGrpSpPr>
        <p:grpSpPr>
          <a:xfrm>
            <a:off x="7167103" y="5329808"/>
            <a:ext cx="1728192" cy="1051520"/>
            <a:chOff x="7167103" y="5329808"/>
            <a:chExt cx="1728192" cy="1051520"/>
          </a:xfrm>
        </p:grpSpPr>
        <p:sp>
          <p:nvSpPr>
            <p:cNvPr id="7" name="Tilbage eller forrige 6">
              <a:hlinkClick r:id="rId4"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kstfelt 7"/>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Tree>
    <p:extLst>
      <p:ext uri="{BB962C8B-B14F-4D97-AF65-F5344CB8AC3E}">
        <p14:creationId xmlns:p14="http://schemas.microsoft.com/office/powerpoint/2010/main" val="6023469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SPCG-15</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5" name="Tekstfelt 6"/>
          <p:cNvSpPr txBox="1">
            <a:spLocks noGrp="1"/>
          </p:cNvSpPr>
          <p:nvPr>
            <p:ph idx="1"/>
          </p:nvPr>
        </p:nvSpPr>
        <p:spPr>
          <a:xfrm>
            <a:off x="395536" y="1647611"/>
            <a:ext cx="8407893" cy="4930581"/>
          </a:xfrm>
          <a:prstGeom prst="rect">
            <a:avLst/>
          </a:prstGeom>
          <a:noFill/>
        </p:spPr>
        <p:txBody>
          <a:bodyPr wrap="square" rtlCol="0">
            <a:spAutoFit/>
          </a:bodyPr>
          <a:lstStyle/>
          <a:p>
            <a:r>
              <a:rPr lang="da-DK" sz="1200" dirty="0" smtClean="0"/>
              <a:t>Åbent </a:t>
            </a:r>
            <a:r>
              <a:rPr lang="da-DK" sz="1200" dirty="0" err="1" smtClean="0"/>
              <a:t>randomiseret</a:t>
            </a:r>
            <a:r>
              <a:rPr lang="da-DK" sz="1200" dirty="0" smtClean="0"/>
              <a:t> skandinavisk multicenter studie. </a:t>
            </a:r>
          </a:p>
          <a:p>
            <a:endParaRPr lang="da-DK" sz="1200" dirty="0"/>
          </a:p>
          <a:p>
            <a:r>
              <a:rPr lang="da-DK" sz="1200" dirty="0" err="1" smtClean="0"/>
              <a:t>Randomisering</a:t>
            </a:r>
            <a:r>
              <a:rPr lang="da-DK" sz="1200" dirty="0" smtClean="0"/>
              <a:t> </a:t>
            </a:r>
            <a:r>
              <a:rPr lang="da-DK" sz="1200" dirty="0"/>
              <a:t>mellem standard strålebehandling eller kirurgi + evt. supplerende strålebehandling</a:t>
            </a:r>
            <a:endParaRPr lang="da-DK" sz="1200" dirty="0" smtClean="0"/>
          </a:p>
          <a:p>
            <a:endParaRPr lang="da-DK" sz="1200" dirty="0"/>
          </a:p>
          <a:p>
            <a:r>
              <a:rPr lang="da-DK" sz="1200" dirty="0" smtClean="0"/>
              <a:t>Patienter; klinisk, radiologisk eller </a:t>
            </a:r>
            <a:r>
              <a:rPr lang="da-DK" sz="1200" dirty="0" err="1" smtClean="0"/>
              <a:t>bioptisk</a:t>
            </a:r>
            <a:r>
              <a:rPr lang="da-DK" sz="1200" dirty="0" smtClean="0"/>
              <a:t> lokalavanceret prostatacancer</a:t>
            </a:r>
          </a:p>
          <a:p>
            <a:r>
              <a:rPr lang="da-DK" sz="1200" dirty="0" smtClean="0"/>
              <a:t> </a:t>
            </a:r>
          </a:p>
          <a:p>
            <a:r>
              <a:rPr lang="da-DK" sz="1200" b="1" dirty="0"/>
              <a:t>Inklusionskriterier:	</a:t>
            </a:r>
            <a:r>
              <a:rPr lang="da-DK" sz="1200" dirty="0"/>
              <a:t>Klinisk, radiologisk eller </a:t>
            </a:r>
            <a:r>
              <a:rPr lang="da-DK" sz="1200" dirty="0" smtClean="0"/>
              <a:t>biopsiverificeret T3</a:t>
            </a:r>
            <a:r>
              <a:rPr lang="da-DK" sz="1200" dirty="0"/>
              <a:t>, potentielt 			operable. Skal være kandidater til såvel operation som 			strålebehandling.</a:t>
            </a:r>
          </a:p>
          <a:p>
            <a:r>
              <a:rPr lang="da-DK" sz="1200" b="1" dirty="0"/>
              <a:t>Eksklusionskriterier:	</a:t>
            </a:r>
            <a:r>
              <a:rPr lang="da-DK" sz="1200" dirty="0"/>
              <a:t>Tidligere bækkenbestråling, inflammatoriske tarmsygdomme</a:t>
            </a:r>
          </a:p>
          <a:p>
            <a:r>
              <a:rPr lang="da-DK" sz="1200" dirty="0" smtClean="0"/>
              <a:t>                                           Mistanke om lymfeknudemetastaser &gt; 1,5 cm ved CT</a:t>
            </a:r>
            <a:endParaRPr lang="da-DK" sz="1200" dirty="0"/>
          </a:p>
          <a:p>
            <a:endParaRPr lang="da-DK" sz="1200" b="1" dirty="0" smtClean="0"/>
          </a:p>
          <a:p>
            <a:r>
              <a:rPr lang="da-DK" sz="1200" b="1" dirty="0" smtClean="0"/>
              <a:t>Primære </a:t>
            </a:r>
            <a:r>
              <a:rPr lang="da-DK" sz="1200" b="1" dirty="0"/>
              <a:t>effektmål</a:t>
            </a:r>
            <a:r>
              <a:rPr lang="da-DK" sz="1200" b="1" dirty="0" smtClean="0"/>
              <a:t>:</a:t>
            </a:r>
            <a:r>
              <a:rPr lang="da-DK" sz="1200" dirty="0"/>
              <a:t>	</a:t>
            </a:r>
            <a:r>
              <a:rPr lang="da-DK" sz="1200" dirty="0" smtClean="0"/>
              <a:t>Cancerspecifik overlevelse</a:t>
            </a:r>
            <a:endParaRPr lang="da-DK" sz="1200" dirty="0"/>
          </a:p>
          <a:p>
            <a:endParaRPr lang="da-DK" sz="1200" b="1" dirty="0" smtClean="0"/>
          </a:p>
          <a:p>
            <a:r>
              <a:rPr lang="da-DK" sz="1200" b="1" dirty="0" smtClean="0"/>
              <a:t>Sekundære </a:t>
            </a:r>
            <a:r>
              <a:rPr lang="da-DK" sz="1200" b="1" dirty="0"/>
              <a:t>effektmål</a:t>
            </a:r>
            <a:r>
              <a:rPr lang="da-DK" sz="1200" b="1" dirty="0" smtClean="0"/>
              <a:t>:	</a:t>
            </a:r>
            <a:r>
              <a:rPr lang="da-DK" sz="1200" dirty="0" smtClean="0"/>
              <a:t>Tid til biokemisk progression, tid til metastaser, </a:t>
            </a:r>
          </a:p>
          <a:p>
            <a:pPr marL="45720" indent="0">
              <a:buNone/>
            </a:pPr>
            <a:r>
              <a:rPr lang="da-DK" sz="1200" dirty="0"/>
              <a:t>	</a:t>
            </a:r>
            <a:r>
              <a:rPr lang="da-DK" sz="1200" dirty="0" smtClean="0"/>
              <a:t>		overlevelse og livskvalitet.</a:t>
            </a:r>
          </a:p>
          <a:p>
            <a:endParaRPr lang="da-DK" sz="1200" b="1" dirty="0" smtClean="0"/>
          </a:p>
          <a:p>
            <a:endParaRPr lang="da-DK" sz="1200" dirty="0" smtClean="0"/>
          </a:p>
          <a:p>
            <a:r>
              <a:rPr lang="da-DK" sz="1200" dirty="0" smtClean="0"/>
              <a:t>Patienter, der umiddelbart opfylder inklusionskriterier kan henvises, hvis de er interesserede i yderligere information eller deltagelse</a:t>
            </a:r>
            <a:endParaRPr lang="da-DK" sz="1200" dirty="0"/>
          </a:p>
          <a:p>
            <a:pPr marL="45720" indent="0">
              <a:buNone/>
            </a:pPr>
            <a:endParaRPr lang="da-DK" b="1" dirty="0">
              <a:solidFill>
                <a:srgbClr val="FF0000"/>
              </a:solidFill>
            </a:endParaRPr>
          </a:p>
        </p:txBody>
      </p:sp>
    </p:spTree>
    <p:extLst>
      <p:ext uri="{BB962C8B-B14F-4D97-AF65-F5344CB8AC3E}">
        <p14:creationId xmlns:p14="http://schemas.microsoft.com/office/powerpoint/2010/main" val="1886709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6" name="Titel 1"/>
          <p:cNvSpPr>
            <a:spLocks noGrp="1"/>
          </p:cNvSpPr>
          <p:nvPr>
            <p:ph type="title"/>
          </p:nvPr>
        </p:nvSpPr>
        <p:spPr>
          <a:xfrm>
            <a:off x="323528" y="2636912"/>
            <a:ext cx="6324600"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Klinisk lokaliseret eller lokalavanceret sygdom kandidat til behandling med </a:t>
            </a:r>
            <a:r>
              <a:rPr lang="da-DK" sz="1800" cap="none" dirty="0" err="1" smtClean="0">
                <a:latin typeface="Arial" panose="020B0604020202020204" pitchFamily="34" charset="0"/>
                <a:cs typeface="Arial" panose="020B0604020202020204" pitchFamily="34" charset="0"/>
              </a:rPr>
              <a:t>antiandrogen</a:t>
            </a: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b="1" cap="none" dirty="0" smtClean="0">
                <a:latin typeface="Arial" panose="020B0604020202020204" pitchFamily="34" charset="0"/>
                <a:cs typeface="Arial" panose="020B0604020202020204" pitchFamily="34" charset="0"/>
              </a:rPr>
              <a:t>SPCG-14, åbent </a:t>
            </a:r>
            <a:r>
              <a:rPr lang="da-DK" sz="1800" b="1" cap="none" dirty="0" err="1" smtClean="0">
                <a:latin typeface="Arial" panose="020B0604020202020204" pitchFamily="34" charset="0"/>
                <a:cs typeface="Arial" panose="020B0604020202020204" pitchFamily="34" charset="0"/>
              </a:rPr>
              <a:t>randomiseret</a:t>
            </a:r>
            <a:r>
              <a:rPr lang="da-DK" sz="1800" b="1" cap="none" dirty="0" smtClean="0">
                <a:latin typeface="Arial" panose="020B0604020202020204" pitchFamily="34" charset="0"/>
                <a:cs typeface="Arial" panose="020B0604020202020204" pitchFamily="34" charset="0"/>
              </a:rPr>
              <a:t> studie</a:t>
            </a: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err="1" smtClean="0">
                <a:latin typeface="Arial" panose="020B0604020202020204" pitchFamily="34" charset="0"/>
                <a:cs typeface="Arial" panose="020B0604020202020204" pitchFamily="34" charset="0"/>
              </a:rPr>
              <a:t>Randomisering</a:t>
            </a: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err="1" smtClean="0">
                <a:latin typeface="Arial" panose="020B0604020202020204" pitchFamily="34" charset="0"/>
                <a:cs typeface="Arial" panose="020B0604020202020204" pitchFamily="34" charset="0"/>
              </a:rPr>
              <a:t>Antiandrogen</a:t>
            </a:r>
            <a:r>
              <a:rPr lang="da-DK" sz="1800" cap="none" dirty="0" smtClean="0">
                <a:latin typeface="Arial" panose="020B0604020202020204" pitchFamily="34" charset="0"/>
                <a:cs typeface="Arial" panose="020B0604020202020204" pitchFamily="34" charset="0"/>
              </a:rPr>
              <a:t> versus </a:t>
            </a:r>
            <a:r>
              <a:rPr lang="da-DK" sz="1800" cap="none" dirty="0" err="1" smtClean="0">
                <a:latin typeface="Arial" panose="020B0604020202020204" pitchFamily="34" charset="0"/>
                <a:cs typeface="Arial" panose="020B0604020202020204" pitchFamily="34" charset="0"/>
              </a:rPr>
              <a:t>antiandrogen</a:t>
            </a:r>
            <a:r>
              <a:rPr lang="da-DK" sz="1800" cap="none" dirty="0" smtClean="0">
                <a:latin typeface="Arial" panose="020B0604020202020204" pitchFamily="34" charset="0"/>
                <a:cs typeface="Arial" panose="020B0604020202020204" pitchFamily="34" charset="0"/>
              </a:rPr>
              <a:t> + </a:t>
            </a:r>
            <a:r>
              <a:rPr lang="da-DK" sz="1800" cap="none" dirty="0" err="1" smtClean="0">
                <a:latin typeface="Arial" panose="020B0604020202020204" pitchFamily="34" charset="0"/>
                <a:cs typeface="Arial" panose="020B0604020202020204" pitchFamily="34" charset="0"/>
              </a:rPr>
              <a:t>Taxotere</a:t>
            </a:r>
            <a:r>
              <a:rPr lang="da-DK" sz="1800" cap="none" dirty="0">
                <a:latin typeface="Arial" panose="020B0604020202020204" pitchFamily="34" charset="0"/>
                <a:cs typeface="Arial" panose="020B0604020202020204" pitchFamily="34" charset="0"/>
              </a:rPr>
              <a:t>	</a:t>
            </a: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smtClean="0">
                <a:latin typeface="Arial" panose="020B0604020202020204" pitchFamily="34" charset="0"/>
                <a:cs typeface="Arial" panose="020B0604020202020204" pitchFamily="34" charset="0"/>
              </a:rPr>
              <a:t/>
            </a:r>
            <a:br>
              <a:rPr lang="da-DK" sz="4400" dirty="0" smtClean="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2" name="Frem eller næste 1">
            <a:hlinkClick r:id="rId3" action="ppaction://hlinksldjump" highlightClick="1"/>
          </p:cNvPr>
          <p:cNvSpPr/>
          <p:nvPr/>
        </p:nvSpPr>
        <p:spPr>
          <a:xfrm>
            <a:off x="7020272" y="3645024"/>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grpSp>
        <p:nvGrpSpPr>
          <p:cNvPr id="5" name="Gruppe 4"/>
          <p:cNvGrpSpPr/>
          <p:nvPr/>
        </p:nvGrpSpPr>
        <p:grpSpPr>
          <a:xfrm>
            <a:off x="7167103" y="5329808"/>
            <a:ext cx="1728192" cy="1051520"/>
            <a:chOff x="7167103" y="5329808"/>
            <a:chExt cx="1728192" cy="1051520"/>
          </a:xfrm>
        </p:grpSpPr>
        <p:sp>
          <p:nvSpPr>
            <p:cNvPr id="7" name="Tilbage eller forrige 6">
              <a:hlinkClick r:id="rId4"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kstfelt 7"/>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Tree>
    <p:extLst>
      <p:ext uri="{BB962C8B-B14F-4D97-AF65-F5344CB8AC3E}">
        <p14:creationId xmlns:p14="http://schemas.microsoft.com/office/powerpoint/2010/main" val="14105159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PSA-</a:t>
            </a:r>
            <a:r>
              <a:rPr lang="da-DK" dirty="0" err="1" smtClean="0"/>
              <a:t>Erect</a:t>
            </a:r>
            <a:r>
              <a:rPr lang="da-DK" dirty="0" smtClean="0"/>
              <a:t> / SPCG-14</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5" name="Tekstfelt 6"/>
          <p:cNvSpPr txBox="1">
            <a:spLocks noGrp="1"/>
          </p:cNvSpPr>
          <p:nvPr>
            <p:ph idx="1"/>
          </p:nvPr>
        </p:nvSpPr>
        <p:spPr>
          <a:xfrm>
            <a:off x="332049" y="1708871"/>
            <a:ext cx="8407893" cy="4672048"/>
          </a:xfrm>
          <a:prstGeom prst="rect">
            <a:avLst/>
          </a:prstGeom>
          <a:noFill/>
        </p:spPr>
        <p:txBody>
          <a:bodyPr wrap="square" rtlCol="0">
            <a:spAutoFit/>
          </a:bodyPr>
          <a:lstStyle/>
          <a:p>
            <a:r>
              <a:rPr lang="da-DK" sz="1200" dirty="0" smtClean="0"/>
              <a:t>Åbent </a:t>
            </a:r>
            <a:r>
              <a:rPr lang="da-DK" sz="1200" dirty="0" err="1" smtClean="0"/>
              <a:t>randomiseret</a:t>
            </a:r>
            <a:r>
              <a:rPr lang="da-DK" sz="1200" dirty="0" smtClean="0"/>
              <a:t> skandinavisk multicenter studie. </a:t>
            </a:r>
          </a:p>
          <a:p>
            <a:r>
              <a:rPr lang="da-DK" sz="1200" dirty="0" err="1" smtClean="0"/>
              <a:t>Randomisering</a:t>
            </a:r>
            <a:r>
              <a:rPr lang="da-DK" sz="1200" dirty="0" smtClean="0"/>
              <a:t> mellem </a:t>
            </a:r>
            <a:r>
              <a:rPr lang="da-DK" sz="1200" dirty="0" err="1" smtClean="0"/>
              <a:t>antiandrogen</a:t>
            </a:r>
            <a:r>
              <a:rPr lang="da-DK" sz="1200" dirty="0" smtClean="0"/>
              <a:t> eller </a:t>
            </a:r>
            <a:r>
              <a:rPr lang="da-DK" sz="1200" dirty="0" err="1" smtClean="0"/>
              <a:t>antiandrogen</a:t>
            </a:r>
            <a:r>
              <a:rPr lang="da-DK" sz="1200" dirty="0" smtClean="0"/>
              <a:t> + </a:t>
            </a:r>
            <a:r>
              <a:rPr lang="da-DK" sz="1200" dirty="0" err="1" smtClean="0"/>
              <a:t>taxotere</a:t>
            </a:r>
            <a:r>
              <a:rPr lang="da-DK" sz="1200" dirty="0" smtClean="0"/>
              <a:t> 8-10 serier </a:t>
            </a:r>
          </a:p>
          <a:p>
            <a:endParaRPr lang="da-DK" sz="1200" dirty="0"/>
          </a:p>
          <a:p>
            <a:r>
              <a:rPr lang="da-DK" sz="1200" dirty="0" smtClean="0"/>
              <a:t>Patienter, hvor der er indikation for opstart af behandling med </a:t>
            </a:r>
            <a:r>
              <a:rPr lang="da-DK" sz="1200" dirty="0" err="1" smtClean="0"/>
              <a:t>antiandrogen</a:t>
            </a:r>
            <a:r>
              <a:rPr lang="da-DK" sz="1200" dirty="0" smtClean="0"/>
              <a:t>. </a:t>
            </a:r>
          </a:p>
          <a:p>
            <a:endParaRPr lang="da-DK" sz="1200" dirty="0" smtClean="0"/>
          </a:p>
          <a:p>
            <a:r>
              <a:rPr lang="da-DK" sz="1200" b="1" dirty="0"/>
              <a:t>Inklusionskriterier:	</a:t>
            </a:r>
            <a:r>
              <a:rPr lang="da-DK" sz="1200" dirty="0" smtClean="0"/>
              <a:t>Patienter med </a:t>
            </a:r>
            <a:r>
              <a:rPr lang="da-DK" sz="1200" dirty="0" err="1" smtClean="0"/>
              <a:t>PSAdoblingstid</a:t>
            </a:r>
            <a:r>
              <a:rPr lang="da-DK" sz="1200" dirty="0" smtClean="0"/>
              <a:t> &lt; 12 måneder    eller                                     			PSA &gt; 20 n/ml.                                               eller				</a:t>
            </a:r>
            <a:r>
              <a:rPr lang="da-DK" sz="1200" dirty="0" err="1" smtClean="0"/>
              <a:t>Gleason</a:t>
            </a:r>
            <a:r>
              <a:rPr lang="da-DK" sz="1200" dirty="0" smtClean="0"/>
              <a:t> score 8-10.</a:t>
            </a:r>
          </a:p>
          <a:p>
            <a:endParaRPr lang="da-DK" sz="1200" dirty="0"/>
          </a:p>
          <a:p>
            <a:r>
              <a:rPr lang="da-DK" sz="1200" b="1" dirty="0" smtClean="0"/>
              <a:t>Eksklusionskriterier</a:t>
            </a:r>
            <a:r>
              <a:rPr lang="da-DK" sz="1200" b="1" dirty="0"/>
              <a:t>:	</a:t>
            </a:r>
            <a:r>
              <a:rPr lang="da-DK" sz="1200" dirty="0" smtClean="0"/>
              <a:t>Positiv </a:t>
            </a:r>
            <a:r>
              <a:rPr lang="da-DK" sz="1200" dirty="0" err="1" smtClean="0"/>
              <a:t>knogleskintigrafi</a:t>
            </a:r>
            <a:r>
              <a:rPr lang="da-DK" sz="1200" b="1" dirty="0" smtClean="0"/>
              <a:t>, </a:t>
            </a:r>
            <a:r>
              <a:rPr lang="da-DK" sz="1200" dirty="0" smtClean="0"/>
              <a:t>anden malign sygdom, tidligere  			kemoterapi</a:t>
            </a:r>
            <a:endParaRPr lang="da-DK" sz="1200" dirty="0"/>
          </a:p>
          <a:p>
            <a:endParaRPr lang="da-DK" sz="1200" dirty="0"/>
          </a:p>
          <a:p>
            <a:endParaRPr lang="da-DK" sz="1200" b="1" dirty="0" smtClean="0"/>
          </a:p>
          <a:p>
            <a:r>
              <a:rPr lang="da-DK" sz="1200" b="1" dirty="0" smtClean="0"/>
              <a:t>Primære </a:t>
            </a:r>
            <a:r>
              <a:rPr lang="da-DK" sz="1200" b="1" dirty="0"/>
              <a:t>effektmål</a:t>
            </a:r>
            <a:r>
              <a:rPr lang="da-DK" sz="1200" b="1" dirty="0" smtClean="0"/>
              <a:t>:</a:t>
            </a:r>
            <a:r>
              <a:rPr lang="da-DK" sz="1200" dirty="0"/>
              <a:t>	</a:t>
            </a:r>
            <a:r>
              <a:rPr lang="da-DK" sz="1200" dirty="0" smtClean="0"/>
              <a:t>PSA progression</a:t>
            </a:r>
            <a:endParaRPr lang="da-DK" sz="1200" b="1" dirty="0" smtClean="0"/>
          </a:p>
          <a:p>
            <a:r>
              <a:rPr lang="da-DK" sz="1200" b="1" dirty="0" smtClean="0"/>
              <a:t>Sekundære </a:t>
            </a:r>
            <a:r>
              <a:rPr lang="da-DK" sz="1200" b="1" dirty="0"/>
              <a:t>effektmål</a:t>
            </a:r>
            <a:r>
              <a:rPr lang="da-DK" sz="1200" b="1" dirty="0" smtClean="0"/>
              <a:t>:	</a:t>
            </a:r>
            <a:r>
              <a:rPr lang="da-DK" sz="1200" dirty="0"/>
              <a:t>Metastasefri </a:t>
            </a:r>
            <a:r>
              <a:rPr lang="da-DK" sz="1200" dirty="0" smtClean="0"/>
              <a:t>overlevelse, cancerspecifik overlevelse, samlet 			overlevelse, livskvalitet og </a:t>
            </a:r>
            <a:r>
              <a:rPr lang="da-DK" sz="1200" dirty="0" err="1" smtClean="0"/>
              <a:t>PSAdoblingstid</a:t>
            </a:r>
            <a:r>
              <a:rPr lang="da-DK" sz="1200" dirty="0" smtClean="0"/>
              <a:t> efter progression</a:t>
            </a:r>
            <a:endParaRPr lang="da-DK" sz="1200" dirty="0"/>
          </a:p>
          <a:p>
            <a:pPr marL="45720" indent="0">
              <a:buNone/>
            </a:pPr>
            <a:endParaRPr lang="da-DK" sz="1200" dirty="0" smtClean="0"/>
          </a:p>
          <a:p>
            <a:pPr marL="45720" indent="0">
              <a:buNone/>
            </a:pPr>
            <a:endParaRPr lang="da-DK" sz="1200" dirty="0"/>
          </a:p>
          <a:p>
            <a:r>
              <a:rPr lang="da-DK" sz="1200" dirty="0" smtClean="0"/>
              <a:t>Patienter, der umiddelbart opfylder inklusionskriterier kan henvises, hvis de er interesserede i yderligere information eller deltagelse</a:t>
            </a:r>
            <a:endParaRPr lang="da-DK" sz="1200" dirty="0"/>
          </a:p>
          <a:p>
            <a:pPr marL="45720" indent="0">
              <a:buNone/>
            </a:pPr>
            <a:endParaRPr lang="da-DK" b="1" dirty="0">
              <a:solidFill>
                <a:srgbClr val="FF0000"/>
              </a:solidFill>
            </a:endParaRPr>
          </a:p>
        </p:txBody>
      </p:sp>
    </p:spTree>
    <p:extLst>
      <p:ext uri="{BB962C8B-B14F-4D97-AF65-F5344CB8AC3E}">
        <p14:creationId xmlns:p14="http://schemas.microsoft.com/office/powerpoint/2010/main" val="36060460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5" name="Titel 1"/>
          <p:cNvSpPr>
            <a:spLocks noGrp="1"/>
          </p:cNvSpPr>
          <p:nvPr>
            <p:ph type="title"/>
          </p:nvPr>
        </p:nvSpPr>
        <p:spPr>
          <a:xfrm>
            <a:off x="323528" y="2636912"/>
            <a:ext cx="6324600"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Patienter i biokemisk progression efter tidligere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err="1" smtClean="0">
                <a:latin typeface="Arial" panose="020B0604020202020204" pitchFamily="34" charset="0"/>
                <a:cs typeface="Arial" panose="020B0604020202020204" pitchFamily="34" charset="0"/>
              </a:rPr>
              <a:t>kurativt</a:t>
            </a:r>
            <a:r>
              <a:rPr lang="da-DK" sz="1800" cap="none" dirty="0" smtClean="0">
                <a:latin typeface="Arial" panose="020B0604020202020204" pitchFamily="34" charset="0"/>
                <a:cs typeface="Arial" panose="020B0604020202020204" pitchFamily="34" charset="0"/>
              </a:rPr>
              <a:t> intenderet behandling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Radikal </a:t>
            </a:r>
            <a:r>
              <a:rPr lang="da-DK" sz="1800" cap="none" dirty="0" err="1" smtClean="0">
                <a:latin typeface="Arial" panose="020B0604020202020204" pitchFamily="34" charset="0"/>
                <a:cs typeface="Arial" panose="020B0604020202020204" pitchFamily="34" charset="0"/>
              </a:rPr>
              <a:t>prostatektomi</a:t>
            </a: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Strålebehandling</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6" name="Frem eller næste 5">
            <a:hlinkClick r:id="rId3" action="ppaction://hlinksldjump" highlightClick="1"/>
          </p:cNvPr>
          <p:cNvSpPr/>
          <p:nvPr/>
        </p:nvSpPr>
        <p:spPr>
          <a:xfrm>
            <a:off x="7020272" y="3444999"/>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Frem eller næste 6">
            <a:hlinkClick r:id="rId4" action="ppaction://hlinksldjump" highlightClick="1"/>
          </p:cNvPr>
          <p:cNvSpPr/>
          <p:nvPr/>
        </p:nvSpPr>
        <p:spPr>
          <a:xfrm>
            <a:off x="7020272" y="3983360"/>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grpSp>
        <p:nvGrpSpPr>
          <p:cNvPr id="8" name="Gruppe 7"/>
          <p:cNvGrpSpPr/>
          <p:nvPr/>
        </p:nvGrpSpPr>
        <p:grpSpPr>
          <a:xfrm>
            <a:off x="7167103" y="5329808"/>
            <a:ext cx="1728192" cy="1051520"/>
            <a:chOff x="7167103" y="5329808"/>
            <a:chExt cx="1728192" cy="1051520"/>
          </a:xfrm>
        </p:grpSpPr>
        <p:sp>
          <p:nvSpPr>
            <p:cNvPr id="9" name="Tilbage eller forrige 8">
              <a:hlinkClick r:id="rId5"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kstfelt 9"/>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Tree>
    <p:extLst>
      <p:ext uri="{BB962C8B-B14F-4D97-AF65-F5344CB8AC3E}">
        <p14:creationId xmlns:p14="http://schemas.microsoft.com/office/powerpoint/2010/main" val="23357487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3" name="Titel 1"/>
          <p:cNvSpPr>
            <a:spLocks noGrp="1"/>
          </p:cNvSpPr>
          <p:nvPr>
            <p:ph type="title"/>
          </p:nvPr>
        </p:nvSpPr>
        <p:spPr>
          <a:xfrm>
            <a:off x="251520" y="2636912"/>
            <a:ext cx="6552728"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Patienter i biokemisk progression efter </a:t>
            </a:r>
            <a:r>
              <a:rPr lang="da-DK" sz="1800" cap="none" dirty="0" err="1" smtClean="0">
                <a:latin typeface="Arial" panose="020B0604020202020204" pitchFamily="34" charset="0"/>
                <a:cs typeface="Arial" panose="020B0604020202020204" pitchFamily="34" charset="0"/>
              </a:rPr>
              <a:t>prostatektomi</a:t>
            </a: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Der er 2 aktivt rekrutterende studier,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1:	PSA-ERECT / SPCG14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2:	EMBARK.</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Studierne anvender forskellige kriterier for inklusion</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grpSp>
        <p:nvGrpSpPr>
          <p:cNvPr id="5" name="Gruppe 4"/>
          <p:cNvGrpSpPr/>
          <p:nvPr/>
        </p:nvGrpSpPr>
        <p:grpSpPr>
          <a:xfrm>
            <a:off x="7167103" y="5329808"/>
            <a:ext cx="1728192" cy="1051520"/>
            <a:chOff x="7167103" y="5329808"/>
            <a:chExt cx="1728192" cy="1051520"/>
          </a:xfrm>
        </p:grpSpPr>
        <p:sp>
          <p:nvSpPr>
            <p:cNvPr id="6" name="Tilbage eller forrige 5">
              <a:hlinkClick r:id="rId3"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kstfelt 6"/>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
        <p:nvSpPr>
          <p:cNvPr id="2" name="Frem eller næste 1">
            <a:hlinkClick r:id="rId4" action="ppaction://hlinksldjump" highlightClick="1"/>
          </p:cNvPr>
          <p:cNvSpPr/>
          <p:nvPr/>
        </p:nvSpPr>
        <p:spPr>
          <a:xfrm>
            <a:off x="7167103" y="4077072"/>
            <a:ext cx="1149313"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10769426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3" name="Titel 1"/>
          <p:cNvSpPr>
            <a:spLocks noGrp="1"/>
          </p:cNvSpPr>
          <p:nvPr>
            <p:ph type="title"/>
          </p:nvPr>
        </p:nvSpPr>
        <p:spPr>
          <a:xfrm>
            <a:off x="251520" y="2636912"/>
            <a:ext cx="6552728"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Patienter i biokemisk progression efter </a:t>
            </a:r>
            <a:r>
              <a:rPr lang="da-DK" sz="1800" cap="none" dirty="0" err="1" smtClean="0">
                <a:latin typeface="Arial" panose="020B0604020202020204" pitchFamily="34" charset="0"/>
                <a:cs typeface="Arial" panose="020B0604020202020204" pitchFamily="34" charset="0"/>
              </a:rPr>
              <a:t>prostatektomi</a:t>
            </a: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1:	PSA &gt; 10 </a:t>
            </a:r>
            <a:r>
              <a:rPr lang="da-DK" sz="1800" cap="none" dirty="0" err="1" smtClean="0">
                <a:latin typeface="Arial" panose="020B0604020202020204" pitchFamily="34" charset="0"/>
                <a:cs typeface="Arial" panose="020B0604020202020204" pitchFamily="34" charset="0"/>
              </a:rPr>
              <a:t>ng</a:t>
            </a:r>
            <a:r>
              <a:rPr lang="da-DK" sz="1800" cap="none" dirty="0" smtClean="0">
                <a:latin typeface="Arial" panose="020B0604020202020204" pitchFamily="34" charset="0"/>
                <a:cs typeface="Arial" panose="020B0604020202020204" pitchFamily="34" charset="0"/>
              </a:rPr>
              <a:t>/ml</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2:	</a:t>
            </a:r>
            <a:r>
              <a:rPr lang="da-DK" sz="1800" cap="none" dirty="0" err="1" smtClean="0">
                <a:latin typeface="Arial" panose="020B0604020202020204" pitchFamily="34" charset="0"/>
                <a:cs typeface="Arial" panose="020B0604020202020204" pitchFamily="34" charset="0"/>
              </a:rPr>
              <a:t>PSAdoblingstid</a:t>
            </a:r>
            <a:r>
              <a:rPr lang="da-DK" sz="1800" cap="none" dirty="0" smtClean="0">
                <a:latin typeface="Arial" panose="020B0604020202020204" pitchFamily="34" charset="0"/>
                <a:cs typeface="Arial" panose="020B0604020202020204" pitchFamily="34" charset="0"/>
              </a:rPr>
              <a:t> &lt; 12 </a:t>
            </a:r>
            <a:r>
              <a:rPr lang="da-DK" sz="1800" cap="none" dirty="0" err="1" smtClean="0">
                <a:latin typeface="Arial" panose="020B0604020202020204" pitchFamily="34" charset="0"/>
                <a:cs typeface="Arial" panose="020B0604020202020204" pitchFamily="34" charset="0"/>
              </a:rPr>
              <a:t>mdr</a:t>
            </a:r>
            <a:r>
              <a:rPr lang="da-DK" sz="1800" cap="none" dirty="0" smtClean="0">
                <a:latin typeface="Arial" panose="020B0604020202020204" pitchFamily="34" charset="0"/>
                <a:cs typeface="Arial" panose="020B0604020202020204" pitchFamily="34" charset="0"/>
              </a:rPr>
              <a:t> og PSA &gt; 0,5 </a:t>
            </a:r>
            <a:r>
              <a:rPr lang="da-DK" sz="1800" cap="none" dirty="0" err="1" smtClean="0">
                <a:latin typeface="Arial" panose="020B0604020202020204" pitchFamily="34" charset="0"/>
                <a:cs typeface="Arial" panose="020B0604020202020204" pitchFamily="34" charset="0"/>
              </a:rPr>
              <a:t>ng</a:t>
            </a:r>
            <a:r>
              <a:rPr lang="da-DK" sz="1800" cap="none" dirty="0" smtClean="0">
                <a:latin typeface="Arial" panose="020B0604020202020204" pitchFamily="34" charset="0"/>
                <a:cs typeface="Arial" panose="020B0604020202020204" pitchFamily="34" charset="0"/>
              </a:rPr>
              <a:t>/ml</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3: 	PSA &gt; 2 </a:t>
            </a:r>
            <a:r>
              <a:rPr lang="da-DK" sz="1800" cap="none" dirty="0" err="1" smtClean="0">
                <a:latin typeface="Arial" panose="020B0604020202020204" pitchFamily="34" charset="0"/>
                <a:cs typeface="Arial" panose="020B0604020202020204" pitchFamily="34" charset="0"/>
              </a:rPr>
              <a:t>ng</a:t>
            </a:r>
            <a:r>
              <a:rPr lang="da-DK" sz="1800" cap="none" dirty="0" smtClean="0">
                <a:latin typeface="Arial" panose="020B0604020202020204" pitchFamily="34" charset="0"/>
                <a:cs typeface="Arial" panose="020B0604020202020204" pitchFamily="34" charset="0"/>
              </a:rPr>
              <a:t>/ml og PSA doblingstid &lt; 9 mdr.</a:t>
            </a: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5" name="Frem eller næste 4">
            <a:hlinkClick r:id="rId3" action="ppaction://hlinksldjump" highlightClick="1"/>
          </p:cNvPr>
          <p:cNvSpPr/>
          <p:nvPr/>
        </p:nvSpPr>
        <p:spPr>
          <a:xfrm>
            <a:off x="7056734" y="2780928"/>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Frem eller næste 5">
            <a:hlinkClick r:id="rId4" action="ppaction://hlinksldjump" highlightClick="1"/>
          </p:cNvPr>
          <p:cNvSpPr/>
          <p:nvPr/>
        </p:nvSpPr>
        <p:spPr>
          <a:xfrm>
            <a:off x="7056734" y="3356992"/>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Frem eller næste 6">
            <a:hlinkClick r:id="rId5" action="ppaction://hlinksldjump" highlightClick="1"/>
          </p:cNvPr>
          <p:cNvSpPr/>
          <p:nvPr/>
        </p:nvSpPr>
        <p:spPr>
          <a:xfrm>
            <a:off x="7056734" y="3903712"/>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grpSp>
        <p:nvGrpSpPr>
          <p:cNvPr id="8" name="Gruppe 7"/>
          <p:cNvGrpSpPr/>
          <p:nvPr/>
        </p:nvGrpSpPr>
        <p:grpSpPr>
          <a:xfrm>
            <a:off x="7167103" y="5329808"/>
            <a:ext cx="1728192" cy="1051520"/>
            <a:chOff x="7167103" y="5329808"/>
            <a:chExt cx="1728192" cy="1051520"/>
          </a:xfrm>
        </p:grpSpPr>
        <p:sp>
          <p:nvSpPr>
            <p:cNvPr id="9" name="Tilbage eller forrige 8">
              <a:hlinkClick r:id="rId6"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kstfelt 9"/>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Tree>
    <p:extLst>
      <p:ext uri="{BB962C8B-B14F-4D97-AF65-F5344CB8AC3E}">
        <p14:creationId xmlns:p14="http://schemas.microsoft.com/office/powerpoint/2010/main" val="33649039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PSA-</a:t>
            </a:r>
            <a:r>
              <a:rPr lang="da-DK" dirty="0" err="1" smtClean="0"/>
              <a:t>Erect</a:t>
            </a:r>
            <a:r>
              <a:rPr lang="da-DK" dirty="0" smtClean="0"/>
              <a:t> / SPCG-14</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5" name="Tekstfelt 6"/>
          <p:cNvSpPr txBox="1">
            <a:spLocks noGrp="1"/>
          </p:cNvSpPr>
          <p:nvPr>
            <p:ph idx="1"/>
          </p:nvPr>
        </p:nvSpPr>
        <p:spPr>
          <a:xfrm>
            <a:off x="332049" y="1708871"/>
            <a:ext cx="8407893" cy="4487382"/>
          </a:xfrm>
          <a:prstGeom prst="rect">
            <a:avLst/>
          </a:prstGeom>
          <a:noFill/>
        </p:spPr>
        <p:txBody>
          <a:bodyPr wrap="square" rtlCol="0">
            <a:spAutoFit/>
          </a:bodyPr>
          <a:lstStyle/>
          <a:p>
            <a:r>
              <a:rPr lang="da-DK" sz="1200" dirty="0" smtClean="0"/>
              <a:t>Åbent </a:t>
            </a:r>
            <a:r>
              <a:rPr lang="da-DK" sz="1200" dirty="0" err="1" smtClean="0"/>
              <a:t>randomiseret</a:t>
            </a:r>
            <a:r>
              <a:rPr lang="da-DK" sz="1200" dirty="0" smtClean="0"/>
              <a:t> skandinavisk multicenter studie. </a:t>
            </a:r>
          </a:p>
          <a:p>
            <a:r>
              <a:rPr lang="da-DK" sz="1200" dirty="0" err="1" smtClean="0"/>
              <a:t>Randomisering</a:t>
            </a:r>
            <a:r>
              <a:rPr lang="da-DK" sz="1200" dirty="0" smtClean="0"/>
              <a:t> mellem </a:t>
            </a:r>
            <a:r>
              <a:rPr lang="da-DK" sz="1200" dirty="0" err="1" smtClean="0"/>
              <a:t>antiandrogen</a:t>
            </a:r>
            <a:r>
              <a:rPr lang="da-DK" sz="1200" dirty="0" smtClean="0"/>
              <a:t> eller </a:t>
            </a:r>
            <a:r>
              <a:rPr lang="da-DK" sz="1200" dirty="0" err="1" smtClean="0"/>
              <a:t>antiandrogen</a:t>
            </a:r>
            <a:r>
              <a:rPr lang="da-DK" sz="1200" dirty="0" smtClean="0"/>
              <a:t> + </a:t>
            </a:r>
            <a:r>
              <a:rPr lang="da-DK" sz="1200" dirty="0" err="1" smtClean="0"/>
              <a:t>taxotere</a:t>
            </a:r>
            <a:r>
              <a:rPr lang="da-DK" sz="1200" dirty="0" smtClean="0"/>
              <a:t> 8-10 serier </a:t>
            </a:r>
          </a:p>
          <a:p>
            <a:endParaRPr lang="da-DK" sz="1200" dirty="0"/>
          </a:p>
          <a:p>
            <a:r>
              <a:rPr lang="da-DK" sz="1200" dirty="0" smtClean="0"/>
              <a:t>Patienter, hvor der er indikation for opstart af behandling med </a:t>
            </a:r>
            <a:r>
              <a:rPr lang="da-DK" sz="1200" dirty="0" err="1" smtClean="0"/>
              <a:t>antiandrogen</a:t>
            </a:r>
            <a:r>
              <a:rPr lang="da-DK" sz="1200" dirty="0" smtClean="0"/>
              <a:t> efter radikal kirurgi. </a:t>
            </a:r>
          </a:p>
          <a:p>
            <a:endParaRPr lang="da-DK" sz="1200" dirty="0" smtClean="0"/>
          </a:p>
          <a:p>
            <a:r>
              <a:rPr lang="da-DK" sz="1200" b="1" dirty="0"/>
              <a:t>Inklusionskriterier:	</a:t>
            </a:r>
            <a:r>
              <a:rPr lang="da-DK" sz="1200" dirty="0" smtClean="0"/>
              <a:t>PSA &gt; 10 </a:t>
            </a:r>
            <a:r>
              <a:rPr lang="da-DK" sz="1200" dirty="0" err="1" smtClean="0"/>
              <a:t>ng</a:t>
            </a:r>
            <a:r>
              <a:rPr lang="da-DK" sz="1200" dirty="0" smtClean="0"/>
              <a:t>/ml.</a:t>
            </a:r>
          </a:p>
          <a:p>
            <a:endParaRPr lang="da-DK" sz="1200" dirty="0"/>
          </a:p>
          <a:p>
            <a:r>
              <a:rPr lang="da-DK" sz="1200" b="1" dirty="0" smtClean="0"/>
              <a:t>Eksklusionskriterier</a:t>
            </a:r>
            <a:r>
              <a:rPr lang="da-DK" sz="1200" b="1" dirty="0"/>
              <a:t>:	</a:t>
            </a:r>
            <a:r>
              <a:rPr lang="da-DK" sz="1200" dirty="0" smtClean="0"/>
              <a:t>Positiv </a:t>
            </a:r>
            <a:r>
              <a:rPr lang="da-DK" sz="1200" dirty="0" err="1" smtClean="0"/>
              <a:t>knogleskintigrafi</a:t>
            </a:r>
            <a:r>
              <a:rPr lang="da-DK" sz="1200" b="1" dirty="0" smtClean="0"/>
              <a:t>, </a:t>
            </a:r>
            <a:r>
              <a:rPr lang="da-DK" sz="1200" dirty="0" smtClean="0"/>
              <a:t>anden malign sygdom, tidligere  			kemoterapi</a:t>
            </a:r>
            <a:endParaRPr lang="da-DK" sz="1200" dirty="0"/>
          </a:p>
          <a:p>
            <a:endParaRPr lang="da-DK" sz="1200" dirty="0"/>
          </a:p>
          <a:p>
            <a:r>
              <a:rPr lang="da-DK" sz="1200" b="1" dirty="0" smtClean="0"/>
              <a:t>Primære </a:t>
            </a:r>
            <a:r>
              <a:rPr lang="da-DK" sz="1200" b="1" dirty="0"/>
              <a:t>effektmål</a:t>
            </a:r>
            <a:r>
              <a:rPr lang="da-DK" sz="1200" b="1" dirty="0" smtClean="0"/>
              <a:t>:</a:t>
            </a:r>
            <a:r>
              <a:rPr lang="da-DK" sz="1200" dirty="0"/>
              <a:t>	</a:t>
            </a:r>
            <a:r>
              <a:rPr lang="da-DK" sz="1200" dirty="0" smtClean="0"/>
              <a:t>PSA progression</a:t>
            </a:r>
            <a:endParaRPr lang="da-DK" sz="1200" b="1" dirty="0" smtClean="0"/>
          </a:p>
          <a:p>
            <a:endParaRPr lang="da-DK" sz="1200" b="1" dirty="0" smtClean="0"/>
          </a:p>
          <a:p>
            <a:r>
              <a:rPr lang="da-DK" sz="1200" b="1" dirty="0" smtClean="0"/>
              <a:t>Sekundære </a:t>
            </a:r>
            <a:r>
              <a:rPr lang="da-DK" sz="1200" b="1" dirty="0"/>
              <a:t>effektmål</a:t>
            </a:r>
            <a:r>
              <a:rPr lang="da-DK" sz="1200" b="1" dirty="0" smtClean="0"/>
              <a:t>:	</a:t>
            </a:r>
            <a:r>
              <a:rPr lang="da-DK" sz="1200" dirty="0"/>
              <a:t>Metastasefri </a:t>
            </a:r>
            <a:r>
              <a:rPr lang="da-DK" sz="1200" dirty="0" smtClean="0"/>
              <a:t>overlevelse, cancerspecifik overlevelse, samlet 			overlevelse, livskvalitet og </a:t>
            </a:r>
            <a:r>
              <a:rPr lang="da-DK" sz="1200" dirty="0" err="1" smtClean="0"/>
              <a:t>PSAdoblingstid</a:t>
            </a:r>
            <a:r>
              <a:rPr lang="da-DK" sz="1200" dirty="0" smtClean="0"/>
              <a:t> efter progression</a:t>
            </a:r>
            <a:endParaRPr lang="da-DK" sz="1200" dirty="0"/>
          </a:p>
          <a:p>
            <a:pPr marL="45720" indent="0">
              <a:buNone/>
            </a:pPr>
            <a:endParaRPr lang="da-DK" sz="1200" dirty="0" smtClean="0"/>
          </a:p>
          <a:p>
            <a:pPr marL="45720" indent="0">
              <a:buNone/>
            </a:pPr>
            <a:endParaRPr lang="da-DK" sz="1200" dirty="0"/>
          </a:p>
          <a:p>
            <a:r>
              <a:rPr lang="da-DK" sz="1200" dirty="0" smtClean="0"/>
              <a:t>Patienter, der umiddelbart opfylder inklusionskriterier kan henvises, hvis de er interesserede i yderligere information eller deltagelse</a:t>
            </a:r>
            <a:endParaRPr lang="da-DK" sz="1200" dirty="0"/>
          </a:p>
          <a:p>
            <a:pPr marL="45720" indent="0">
              <a:buNone/>
            </a:pPr>
            <a:endParaRPr lang="da-DK" b="1" dirty="0">
              <a:solidFill>
                <a:srgbClr val="FF0000"/>
              </a:solidFill>
            </a:endParaRPr>
          </a:p>
        </p:txBody>
      </p:sp>
    </p:spTree>
    <p:extLst>
      <p:ext uri="{BB962C8B-B14F-4D97-AF65-F5344CB8AC3E}">
        <p14:creationId xmlns:p14="http://schemas.microsoft.com/office/powerpoint/2010/main" val="41523486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PSA-</a:t>
            </a:r>
            <a:r>
              <a:rPr lang="da-DK" dirty="0" err="1" smtClean="0"/>
              <a:t>Erect</a:t>
            </a:r>
            <a:r>
              <a:rPr lang="da-DK" dirty="0" smtClean="0"/>
              <a:t> / SPCG-14</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5" name="Tekstfelt 6"/>
          <p:cNvSpPr txBox="1">
            <a:spLocks noGrp="1"/>
          </p:cNvSpPr>
          <p:nvPr>
            <p:ph idx="1"/>
          </p:nvPr>
        </p:nvSpPr>
        <p:spPr>
          <a:xfrm>
            <a:off x="332049" y="1708871"/>
            <a:ext cx="8407893" cy="4487382"/>
          </a:xfrm>
          <a:prstGeom prst="rect">
            <a:avLst/>
          </a:prstGeom>
          <a:noFill/>
        </p:spPr>
        <p:txBody>
          <a:bodyPr wrap="square" rtlCol="0">
            <a:spAutoFit/>
          </a:bodyPr>
          <a:lstStyle/>
          <a:p>
            <a:r>
              <a:rPr lang="da-DK" sz="1200" dirty="0" smtClean="0"/>
              <a:t>Åbent </a:t>
            </a:r>
            <a:r>
              <a:rPr lang="da-DK" sz="1200" dirty="0" err="1" smtClean="0"/>
              <a:t>randomiseret</a:t>
            </a:r>
            <a:r>
              <a:rPr lang="da-DK" sz="1200" dirty="0" smtClean="0"/>
              <a:t> skandinavisk multicenter studie. </a:t>
            </a:r>
          </a:p>
          <a:p>
            <a:r>
              <a:rPr lang="da-DK" sz="1200" dirty="0" err="1" smtClean="0"/>
              <a:t>Randomisering</a:t>
            </a:r>
            <a:r>
              <a:rPr lang="da-DK" sz="1200" dirty="0" smtClean="0"/>
              <a:t> mellem </a:t>
            </a:r>
            <a:r>
              <a:rPr lang="da-DK" sz="1200" dirty="0" err="1" smtClean="0"/>
              <a:t>antiandrogen</a:t>
            </a:r>
            <a:r>
              <a:rPr lang="da-DK" sz="1200" dirty="0" smtClean="0"/>
              <a:t> eller </a:t>
            </a:r>
            <a:r>
              <a:rPr lang="da-DK" sz="1200" dirty="0" err="1" smtClean="0"/>
              <a:t>antiandrogen</a:t>
            </a:r>
            <a:r>
              <a:rPr lang="da-DK" sz="1200" dirty="0" smtClean="0"/>
              <a:t> + </a:t>
            </a:r>
            <a:r>
              <a:rPr lang="da-DK" sz="1200" dirty="0" err="1" smtClean="0"/>
              <a:t>taxotere</a:t>
            </a:r>
            <a:r>
              <a:rPr lang="da-DK" sz="1200" dirty="0" smtClean="0"/>
              <a:t> 8-10 serier </a:t>
            </a:r>
          </a:p>
          <a:p>
            <a:endParaRPr lang="da-DK" sz="1200" dirty="0"/>
          </a:p>
          <a:p>
            <a:r>
              <a:rPr lang="da-DK" sz="1200" dirty="0" smtClean="0"/>
              <a:t>Patienter, hvor der er indikation for opstart af behandling med </a:t>
            </a:r>
            <a:r>
              <a:rPr lang="da-DK" sz="1200" dirty="0" err="1" smtClean="0"/>
              <a:t>antiandrogen</a:t>
            </a:r>
            <a:r>
              <a:rPr lang="da-DK" sz="1200" dirty="0" smtClean="0"/>
              <a:t> efter radikal kirurgi. </a:t>
            </a:r>
          </a:p>
          <a:p>
            <a:endParaRPr lang="da-DK" sz="1200" dirty="0" smtClean="0"/>
          </a:p>
          <a:p>
            <a:r>
              <a:rPr lang="da-DK" sz="1200" b="1" dirty="0"/>
              <a:t>Inklusionskriterier:	</a:t>
            </a:r>
            <a:r>
              <a:rPr lang="da-DK" sz="1200" dirty="0" err="1" smtClean="0"/>
              <a:t>PSAdoblingstid</a:t>
            </a:r>
            <a:r>
              <a:rPr lang="da-DK" sz="1200" dirty="0" smtClean="0"/>
              <a:t> &lt; 12 måneder og PSA &gt; 0,5 </a:t>
            </a:r>
            <a:r>
              <a:rPr lang="da-DK" sz="1200" dirty="0" err="1" smtClean="0"/>
              <a:t>ng</a:t>
            </a:r>
            <a:r>
              <a:rPr lang="da-DK" sz="1200" dirty="0" smtClean="0"/>
              <a:t>/ml    </a:t>
            </a:r>
          </a:p>
          <a:p>
            <a:pPr marL="45720" indent="0">
              <a:buNone/>
            </a:pPr>
            <a:endParaRPr lang="da-DK" sz="1200" dirty="0"/>
          </a:p>
          <a:p>
            <a:r>
              <a:rPr lang="da-DK" sz="1200" b="1" dirty="0" smtClean="0"/>
              <a:t>Eksklusionskriterier</a:t>
            </a:r>
            <a:r>
              <a:rPr lang="da-DK" sz="1200" b="1" dirty="0"/>
              <a:t>:	</a:t>
            </a:r>
            <a:r>
              <a:rPr lang="da-DK" sz="1200" dirty="0" smtClean="0"/>
              <a:t>Positiv </a:t>
            </a:r>
            <a:r>
              <a:rPr lang="da-DK" sz="1200" dirty="0" err="1" smtClean="0"/>
              <a:t>knogleskintigrafi</a:t>
            </a:r>
            <a:r>
              <a:rPr lang="da-DK" sz="1200" b="1" dirty="0" smtClean="0"/>
              <a:t>, </a:t>
            </a:r>
            <a:r>
              <a:rPr lang="da-DK" sz="1200" dirty="0" smtClean="0"/>
              <a:t>anden malign sygdom, tidligere  			kemoterapi</a:t>
            </a:r>
            <a:endParaRPr lang="da-DK" sz="1200" dirty="0"/>
          </a:p>
          <a:p>
            <a:endParaRPr lang="da-DK" sz="1200" dirty="0"/>
          </a:p>
          <a:p>
            <a:r>
              <a:rPr lang="da-DK" sz="1200" b="1" dirty="0" smtClean="0"/>
              <a:t>Primære </a:t>
            </a:r>
            <a:r>
              <a:rPr lang="da-DK" sz="1200" b="1" dirty="0"/>
              <a:t>effektmål</a:t>
            </a:r>
            <a:r>
              <a:rPr lang="da-DK" sz="1200" b="1" dirty="0" smtClean="0"/>
              <a:t>:</a:t>
            </a:r>
            <a:r>
              <a:rPr lang="da-DK" sz="1200" dirty="0"/>
              <a:t>	</a:t>
            </a:r>
            <a:r>
              <a:rPr lang="da-DK" sz="1200" dirty="0" smtClean="0"/>
              <a:t>PSA progression</a:t>
            </a:r>
            <a:endParaRPr lang="da-DK" sz="1200" b="1" dirty="0" smtClean="0"/>
          </a:p>
          <a:p>
            <a:endParaRPr lang="da-DK" sz="1200" b="1" dirty="0" smtClean="0"/>
          </a:p>
          <a:p>
            <a:r>
              <a:rPr lang="da-DK" sz="1200" b="1" dirty="0" smtClean="0"/>
              <a:t>Sekundære </a:t>
            </a:r>
            <a:r>
              <a:rPr lang="da-DK" sz="1200" b="1" dirty="0"/>
              <a:t>effektmål</a:t>
            </a:r>
            <a:r>
              <a:rPr lang="da-DK" sz="1200" b="1" dirty="0" smtClean="0"/>
              <a:t>:	</a:t>
            </a:r>
            <a:r>
              <a:rPr lang="da-DK" sz="1200" dirty="0"/>
              <a:t>Metastasefri </a:t>
            </a:r>
            <a:r>
              <a:rPr lang="da-DK" sz="1200" dirty="0" smtClean="0"/>
              <a:t>overlevelse, cancerspecifik overlevelse, samlet 			overlevelse, livskvalitet og </a:t>
            </a:r>
            <a:r>
              <a:rPr lang="da-DK" sz="1200" dirty="0" err="1" smtClean="0"/>
              <a:t>PSAdoblingstid</a:t>
            </a:r>
            <a:r>
              <a:rPr lang="da-DK" sz="1200" dirty="0" smtClean="0"/>
              <a:t> efter progression</a:t>
            </a:r>
            <a:endParaRPr lang="da-DK" sz="1200" dirty="0"/>
          </a:p>
          <a:p>
            <a:pPr marL="45720" indent="0">
              <a:buNone/>
            </a:pPr>
            <a:endParaRPr lang="da-DK" sz="1200" dirty="0" smtClean="0"/>
          </a:p>
          <a:p>
            <a:pPr marL="45720" indent="0">
              <a:buNone/>
            </a:pPr>
            <a:endParaRPr lang="da-DK" sz="1200" dirty="0"/>
          </a:p>
          <a:p>
            <a:r>
              <a:rPr lang="da-DK" sz="1200" dirty="0" smtClean="0"/>
              <a:t>Patienter, der umiddelbart opfylder inklusionskriterier kan henvises, hvis de er interesserede i yderligere information eller deltagelse</a:t>
            </a:r>
            <a:endParaRPr lang="da-DK" sz="1200" dirty="0"/>
          </a:p>
          <a:p>
            <a:pPr marL="45720" indent="0">
              <a:buNone/>
            </a:pPr>
            <a:endParaRPr lang="da-DK" b="1" dirty="0">
              <a:solidFill>
                <a:srgbClr val="FF0000"/>
              </a:solidFill>
            </a:endParaRPr>
          </a:p>
        </p:txBody>
      </p:sp>
    </p:spTree>
    <p:extLst>
      <p:ext uri="{BB962C8B-B14F-4D97-AF65-F5344CB8AC3E}">
        <p14:creationId xmlns:p14="http://schemas.microsoft.com/office/powerpoint/2010/main" val="5636094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EMBARK</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6" name="Tekstfelt 1"/>
          <p:cNvSpPr txBox="1">
            <a:spLocks noGrp="1"/>
          </p:cNvSpPr>
          <p:nvPr>
            <p:ph idx="1"/>
          </p:nvPr>
        </p:nvSpPr>
        <p:spPr>
          <a:xfrm>
            <a:off x="380999" y="1719071"/>
            <a:ext cx="8407893" cy="4302716"/>
          </a:xfrm>
          <a:prstGeom prst="rect">
            <a:avLst/>
          </a:prstGeom>
          <a:noFill/>
        </p:spPr>
        <p:txBody>
          <a:bodyPr wrap="square" rtlCol="0">
            <a:spAutoFit/>
          </a:bodyPr>
          <a:lstStyle/>
          <a:p>
            <a:r>
              <a:rPr lang="da-DK" sz="1200" dirty="0" smtClean="0"/>
              <a:t>Multinationalt </a:t>
            </a:r>
            <a:r>
              <a:rPr lang="da-DK" sz="1200" dirty="0" err="1" smtClean="0"/>
              <a:t>randomiseret</a:t>
            </a:r>
            <a:r>
              <a:rPr lang="da-DK" sz="1200" dirty="0" smtClean="0"/>
              <a:t>, </a:t>
            </a:r>
            <a:r>
              <a:rPr lang="da-DK" sz="1200" dirty="0" err="1" smtClean="0"/>
              <a:t>trearmet</a:t>
            </a:r>
            <a:r>
              <a:rPr lang="da-DK" sz="1200" dirty="0" smtClean="0"/>
              <a:t> fase 3 studie. </a:t>
            </a:r>
          </a:p>
          <a:p>
            <a:r>
              <a:rPr lang="da-DK" sz="1200" dirty="0" smtClean="0"/>
              <a:t>Behandling med </a:t>
            </a:r>
            <a:r>
              <a:rPr lang="da-DK" sz="1200" dirty="0" err="1" smtClean="0"/>
              <a:t>Enzalutamid</a:t>
            </a:r>
            <a:r>
              <a:rPr lang="da-DK" sz="1200" dirty="0"/>
              <a:t> </a:t>
            </a:r>
            <a:r>
              <a:rPr lang="da-DK" sz="1200" dirty="0" smtClean="0"/>
              <a:t>vs LHRH vs LHRH + </a:t>
            </a:r>
            <a:r>
              <a:rPr lang="da-DK" sz="1200" dirty="0" err="1" smtClean="0"/>
              <a:t>Enzalutamid</a:t>
            </a:r>
            <a:r>
              <a:rPr lang="da-DK" sz="1200" dirty="0" smtClean="0"/>
              <a:t>. </a:t>
            </a:r>
          </a:p>
          <a:p>
            <a:endParaRPr lang="da-DK" sz="1200" dirty="0"/>
          </a:p>
          <a:p>
            <a:r>
              <a:rPr lang="da-DK" sz="1200" b="1" dirty="0"/>
              <a:t>Inklusionskriterier</a:t>
            </a:r>
            <a:r>
              <a:rPr lang="da-DK" sz="1200" b="1" dirty="0" smtClean="0"/>
              <a:t>:</a:t>
            </a:r>
            <a:r>
              <a:rPr lang="da-DK" sz="1200" dirty="0" smtClean="0"/>
              <a:t>             	PSA </a:t>
            </a:r>
            <a:r>
              <a:rPr lang="da-DK" sz="1200" dirty="0"/>
              <a:t>&gt; 2 og PSA-DT &lt; 9 måneder</a:t>
            </a:r>
          </a:p>
          <a:p>
            <a:endParaRPr lang="da-DK" sz="1200" b="1" dirty="0" smtClean="0"/>
          </a:p>
          <a:p>
            <a:r>
              <a:rPr lang="da-DK" sz="1200" b="1" dirty="0" smtClean="0"/>
              <a:t>Eksklusionskriterier:	</a:t>
            </a:r>
            <a:r>
              <a:rPr lang="da-DK" sz="1200" dirty="0" smtClean="0"/>
              <a:t>M1 </a:t>
            </a:r>
            <a:r>
              <a:rPr lang="da-DK" sz="1200" dirty="0"/>
              <a:t>sygdom, Lymfeknuder &gt; 15 </a:t>
            </a:r>
            <a:r>
              <a:rPr lang="da-DK" sz="1200" dirty="0" smtClean="0"/>
              <a:t>mm ved CT, </a:t>
            </a:r>
            <a:r>
              <a:rPr lang="da-DK" sz="1200" dirty="0" err="1" smtClean="0"/>
              <a:t>neo-adjuvant</a:t>
            </a:r>
            <a:r>
              <a:rPr lang="da-DK" sz="1200" dirty="0" smtClean="0"/>
              <a:t> 			hormonbehandling &gt; 36 mdr., sygdomme med krampetendens</a:t>
            </a:r>
            <a:endParaRPr lang="da-DK" sz="1200" b="1" dirty="0" smtClean="0"/>
          </a:p>
          <a:p>
            <a:endParaRPr lang="da-DK" sz="1200" b="1" dirty="0" smtClean="0"/>
          </a:p>
          <a:p>
            <a:r>
              <a:rPr lang="da-DK" sz="1200" b="1" dirty="0" smtClean="0"/>
              <a:t>Primære effektmål:               </a:t>
            </a:r>
            <a:r>
              <a:rPr lang="da-DK" sz="1200" dirty="0" smtClean="0"/>
              <a:t>Metastasefri overlevelse</a:t>
            </a:r>
            <a:endParaRPr lang="da-DK" sz="1200" b="1" dirty="0" smtClean="0"/>
          </a:p>
          <a:p>
            <a:endParaRPr lang="da-DK" sz="1200" dirty="0"/>
          </a:p>
          <a:p>
            <a:r>
              <a:rPr lang="da-DK" sz="1200" b="1" dirty="0" smtClean="0"/>
              <a:t>Sekundære effektmål:	</a:t>
            </a:r>
            <a:r>
              <a:rPr lang="da-DK" sz="1200" dirty="0" smtClean="0"/>
              <a:t>Overlevelse, antal patienter der 	gennemføre behandlingspause, 			tid til kastrationsresistens, prostatacancer specifik overlevelse, 			tid til genoptagelse af behandling, tid til symptomatisk skelet 			relateret hændelse, tid til metastaser, livskvalitet</a:t>
            </a:r>
          </a:p>
          <a:p>
            <a:r>
              <a:rPr lang="da-DK" sz="1200" dirty="0" smtClean="0"/>
              <a:t>.</a:t>
            </a:r>
          </a:p>
          <a:p>
            <a:endParaRPr lang="da-DK" sz="1200" dirty="0" smtClean="0"/>
          </a:p>
          <a:p>
            <a:r>
              <a:rPr lang="da-DK" sz="1200" dirty="0"/>
              <a:t>Patienter, der umiddelbart opfylder inklusionskriterier kan henvises, hvis de er interesserede i yderligere information eller deltagelse</a:t>
            </a:r>
          </a:p>
          <a:p>
            <a:endParaRPr lang="da-DK" sz="1200" dirty="0" smtClean="0"/>
          </a:p>
          <a:p>
            <a:pPr marL="45720" indent="0">
              <a:buNone/>
            </a:pPr>
            <a:endParaRPr lang="da-DK" sz="1200" b="1" dirty="0">
              <a:solidFill>
                <a:srgbClr val="FF0000"/>
              </a:solidFill>
            </a:endParaRPr>
          </a:p>
        </p:txBody>
      </p:sp>
    </p:spTree>
    <p:extLst>
      <p:ext uri="{BB962C8B-B14F-4D97-AF65-F5344CB8AC3E}">
        <p14:creationId xmlns:p14="http://schemas.microsoft.com/office/powerpoint/2010/main" val="42457126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3" name="Titel 1"/>
          <p:cNvSpPr>
            <a:spLocks noGrp="1"/>
          </p:cNvSpPr>
          <p:nvPr>
            <p:ph type="title"/>
          </p:nvPr>
        </p:nvSpPr>
        <p:spPr>
          <a:xfrm>
            <a:off x="251520" y="2636912"/>
            <a:ext cx="6840760"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Patienter i progression efter strålebehandling</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Der er 2 aktivt rekrutterende studier,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1:	PSA-ERECT / SPCG14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2:	EMBARK.</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Studierne anvender forskellige kriterier for inklusion</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grpSp>
        <p:nvGrpSpPr>
          <p:cNvPr id="5" name="Gruppe 4"/>
          <p:cNvGrpSpPr/>
          <p:nvPr/>
        </p:nvGrpSpPr>
        <p:grpSpPr>
          <a:xfrm>
            <a:off x="7167103" y="5329808"/>
            <a:ext cx="1728192" cy="1051520"/>
            <a:chOff x="7167103" y="5329808"/>
            <a:chExt cx="1728192" cy="1051520"/>
          </a:xfrm>
        </p:grpSpPr>
        <p:sp>
          <p:nvSpPr>
            <p:cNvPr id="6" name="Tilbage eller forrige 5">
              <a:hlinkClick r:id="rId3"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kstfelt 6"/>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Tree>
    <p:extLst>
      <p:ext uri="{BB962C8B-B14F-4D97-AF65-F5344CB8AC3E}">
        <p14:creationId xmlns:p14="http://schemas.microsoft.com/office/powerpoint/2010/main" val="13103496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3" name="Titel 1"/>
          <p:cNvSpPr>
            <a:spLocks noGrp="1"/>
          </p:cNvSpPr>
          <p:nvPr>
            <p:ph type="title"/>
          </p:nvPr>
        </p:nvSpPr>
        <p:spPr>
          <a:xfrm>
            <a:off x="251520" y="2636912"/>
            <a:ext cx="6552728"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Patienter i progression efter strålebehandling</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1:	PSA &gt; nadir + 2 </a:t>
            </a:r>
            <a:r>
              <a:rPr lang="da-DK" sz="1800" cap="none" dirty="0" err="1" smtClean="0">
                <a:latin typeface="Arial" panose="020B0604020202020204" pitchFamily="34" charset="0"/>
                <a:cs typeface="Arial" panose="020B0604020202020204" pitchFamily="34" charset="0"/>
              </a:rPr>
              <a:t>ng</a:t>
            </a:r>
            <a:r>
              <a:rPr lang="da-DK" sz="1800" cap="none" dirty="0" smtClean="0">
                <a:latin typeface="Arial" panose="020B0604020202020204" pitchFamily="34" charset="0"/>
                <a:cs typeface="Arial" panose="020B0604020202020204" pitchFamily="34" charset="0"/>
              </a:rPr>
              <a:t>/ml</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2:	</a:t>
            </a:r>
            <a:r>
              <a:rPr lang="da-DK" sz="1800" cap="none" dirty="0" err="1" smtClean="0">
                <a:latin typeface="Arial" panose="020B0604020202020204" pitchFamily="34" charset="0"/>
                <a:cs typeface="Arial" panose="020B0604020202020204" pitchFamily="34" charset="0"/>
              </a:rPr>
              <a:t>PSAdoblingstid</a:t>
            </a:r>
            <a:r>
              <a:rPr lang="da-DK" sz="1800" cap="none" dirty="0" smtClean="0">
                <a:latin typeface="Arial" panose="020B0604020202020204" pitchFamily="34" charset="0"/>
                <a:cs typeface="Arial" panose="020B0604020202020204" pitchFamily="34" charset="0"/>
              </a:rPr>
              <a:t> &lt; 12 </a:t>
            </a:r>
            <a:r>
              <a:rPr lang="da-DK" sz="1800" cap="none" dirty="0" err="1" smtClean="0">
                <a:latin typeface="Arial" panose="020B0604020202020204" pitchFamily="34" charset="0"/>
                <a:cs typeface="Arial" panose="020B0604020202020204" pitchFamily="34" charset="0"/>
              </a:rPr>
              <a:t>mdr</a:t>
            </a:r>
            <a:r>
              <a:rPr lang="da-DK" sz="1800" cap="none" dirty="0" smtClean="0">
                <a:latin typeface="Arial" panose="020B0604020202020204" pitchFamily="34" charset="0"/>
                <a:cs typeface="Arial" panose="020B0604020202020204" pitchFamily="34" charset="0"/>
              </a:rPr>
              <a:t> og PSA &gt; 0,5 </a:t>
            </a:r>
            <a:r>
              <a:rPr lang="da-DK" sz="1800" cap="none" dirty="0" err="1" smtClean="0">
                <a:latin typeface="Arial" panose="020B0604020202020204" pitchFamily="34" charset="0"/>
                <a:cs typeface="Arial" panose="020B0604020202020204" pitchFamily="34" charset="0"/>
              </a:rPr>
              <a:t>ng</a:t>
            </a:r>
            <a:r>
              <a:rPr lang="da-DK" sz="1800" cap="none" dirty="0" smtClean="0">
                <a:latin typeface="Arial" panose="020B0604020202020204" pitchFamily="34" charset="0"/>
                <a:cs typeface="Arial" panose="020B0604020202020204" pitchFamily="34" charset="0"/>
              </a:rPr>
              <a:t>/ml</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3: 	PSA &gt; 5 </a:t>
            </a:r>
            <a:r>
              <a:rPr lang="da-DK" sz="1800" cap="none" dirty="0" err="1" smtClean="0">
                <a:latin typeface="Arial" panose="020B0604020202020204" pitchFamily="34" charset="0"/>
                <a:cs typeface="Arial" panose="020B0604020202020204" pitchFamily="34" charset="0"/>
              </a:rPr>
              <a:t>ng</a:t>
            </a:r>
            <a:r>
              <a:rPr lang="da-DK" sz="1800" cap="none" dirty="0" smtClean="0">
                <a:latin typeface="Arial" panose="020B0604020202020204" pitchFamily="34" charset="0"/>
                <a:cs typeface="Arial" panose="020B0604020202020204" pitchFamily="34" charset="0"/>
              </a:rPr>
              <a:t>/ml og PSA doblingstid &lt; 9 mdr.</a:t>
            </a: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5" name="Frem eller næste 4">
            <a:hlinkClick r:id="rId3" action="ppaction://hlinksldjump" highlightClick="1"/>
          </p:cNvPr>
          <p:cNvSpPr/>
          <p:nvPr/>
        </p:nvSpPr>
        <p:spPr>
          <a:xfrm>
            <a:off x="7056734" y="2780928"/>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Frem eller næste 5">
            <a:hlinkClick r:id="rId4" action="ppaction://hlinksldjump" highlightClick="1"/>
          </p:cNvPr>
          <p:cNvSpPr/>
          <p:nvPr/>
        </p:nvSpPr>
        <p:spPr>
          <a:xfrm>
            <a:off x="7056734" y="3356992"/>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Frem eller næste 6">
            <a:hlinkClick r:id="rId5" action="ppaction://hlinksldjump" highlightClick="1"/>
          </p:cNvPr>
          <p:cNvSpPr/>
          <p:nvPr/>
        </p:nvSpPr>
        <p:spPr>
          <a:xfrm>
            <a:off x="7056734" y="3903712"/>
            <a:ext cx="1080120" cy="43204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grpSp>
        <p:nvGrpSpPr>
          <p:cNvPr id="8" name="Gruppe 7"/>
          <p:cNvGrpSpPr/>
          <p:nvPr/>
        </p:nvGrpSpPr>
        <p:grpSpPr>
          <a:xfrm>
            <a:off x="7167103" y="5329808"/>
            <a:ext cx="1728192" cy="1051520"/>
            <a:chOff x="7167103" y="5329808"/>
            <a:chExt cx="1728192" cy="1051520"/>
          </a:xfrm>
        </p:grpSpPr>
        <p:sp>
          <p:nvSpPr>
            <p:cNvPr id="9" name="Tilbage eller forrige 8">
              <a:hlinkClick r:id="rId6"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kstfelt 9"/>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Tree>
    <p:extLst>
      <p:ext uri="{BB962C8B-B14F-4D97-AF65-F5344CB8AC3E}">
        <p14:creationId xmlns:p14="http://schemas.microsoft.com/office/powerpoint/2010/main" val="654054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PSA-</a:t>
            </a:r>
            <a:r>
              <a:rPr lang="da-DK" dirty="0" err="1" smtClean="0"/>
              <a:t>Erect</a:t>
            </a:r>
            <a:r>
              <a:rPr lang="da-DK" dirty="0" smtClean="0"/>
              <a:t> / SPCG-14</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5" name="Tekstfelt 6"/>
          <p:cNvSpPr txBox="1">
            <a:spLocks noGrp="1"/>
          </p:cNvSpPr>
          <p:nvPr>
            <p:ph idx="1"/>
          </p:nvPr>
        </p:nvSpPr>
        <p:spPr>
          <a:xfrm>
            <a:off x="332049" y="1708871"/>
            <a:ext cx="8407893" cy="4672048"/>
          </a:xfrm>
          <a:prstGeom prst="rect">
            <a:avLst/>
          </a:prstGeom>
          <a:noFill/>
        </p:spPr>
        <p:txBody>
          <a:bodyPr wrap="square" rtlCol="0">
            <a:spAutoFit/>
          </a:bodyPr>
          <a:lstStyle/>
          <a:p>
            <a:r>
              <a:rPr lang="da-DK" sz="1200" dirty="0" smtClean="0"/>
              <a:t>Åbent </a:t>
            </a:r>
            <a:r>
              <a:rPr lang="da-DK" sz="1200" dirty="0" err="1" smtClean="0"/>
              <a:t>randomiseret</a:t>
            </a:r>
            <a:r>
              <a:rPr lang="da-DK" sz="1200" dirty="0" smtClean="0"/>
              <a:t> skandinavisk multicenter studie. </a:t>
            </a:r>
          </a:p>
          <a:p>
            <a:r>
              <a:rPr lang="da-DK" sz="1200" dirty="0" err="1" smtClean="0"/>
              <a:t>Randomisering</a:t>
            </a:r>
            <a:r>
              <a:rPr lang="da-DK" sz="1200" dirty="0" smtClean="0"/>
              <a:t> mellem </a:t>
            </a:r>
            <a:r>
              <a:rPr lang="da-DK" sz="1200" dirty="0" err="1" smtClean="0"/>
              <a:t>antiandrogen</a:t>
            </a:r>
            <a:r>
              <a:rPr lang="da-DK" sz="1200" dirty="0" smtClean="0"/>
              <a:t> eller </a:t>
            </a:r>
            <a:r>
              <a:rPr lang="da-DK" sz="1200" dirty="0" err="1" smtClean="0"/>
              <a:t>antiandrogen</a:t>
            </a:r>
            <a:r>
              <a:rPr lang="da-DK" sz="1200" dirty="0" smtClean="0"/>
              <a:t> + </a:t>
            </a:r>
            <a:r>
              <a:rPr lang="da-DK" sz="1200" dirty="0" err="1" smtClean="0"/>
              <a:t>taxotere</a:t>
            </a:r>
            <a:r>
              <a:rPr lang="da-DK" sz="1200" dirty="0" smtClean="0"/>
              <a:t> 8-10 serier </a:t>
            </a:r>
          </a:p>
          <a:p>
            <a:endParaRPr lang="da-DK" sz="1200" dirty="0"/>
          </a:p>
          <a:p>
            <a:r>
              <a:rPr lang="da-DK" sz="1200" dirty="0" smtClean="0"/>
              <a:t>Patienter, hvor der er indikation for opstart af behandling med </a:t>
            </a:r>
            <a:r>
              <a:rPr lang="da-DK" sz="1200" dirty="0" err="1" smtClean="0"/>
              <a:t>antiandrogen</a:t>
            </a:r>
            <a:r>
              <a:rPr lang="da-DK" sz="1200" dirty="0" smtClean="0"/>
              <a:t> efter radikal kirurgi. </a:t>
            </a:r>
          </a:p>
          <a:p>
            <a:endParaRPr lang="da-DK" sz="1200" dirty="0" smtClean="0"/>
          </a:p>
          <a:p>
            <a:r>
              <a:rPr lang="da-DK" sz="1200" b="1" dirty="0"/>
              <a:t>Inklusionskriterier:	</a:t>
            </a:r>
            <a:r>
              <a:rPr lang="da-DK" sz="1200" dirty="0" smtClean="0"/>
              <a:t>PSA &gt; nadir + 2 </a:t>
            </a:r>
            <a:r>
              <a:rPr lang="da-DK" sz="1200" dirty="0" err="1" smtClean="0"/>
              <a:t>ng</a:t>
            </a:r>
            <a:r>
              <a:rPr lang="da-DK" sz="1200" dirty="0" smtClean="0"/>
              <a:t>/ml, hormonbehandling afsluttet &gt; 12 </a:t>
            </a:r>
            <a:r>
              <a:rPr lang="da-DK" sz="1200" dirty="0" err="1" smtClean="0"/>
              <a:t>mdr.før</a:t>
            </a:r>
            <a:r>
              <a:rPr lang="da-DK" sz="1200" dirty="0" smtClean="0"/>
              <a:t> 			inklusion    </a:t>
            </a:r>
          </a:p>
          <a:p>
            <a:pPr marL="45720" indent="0">
              <a:buNone/>
            </a:pPr>
            <a:endParaRPr lang="da-DK" sz="1200" dirty="0"/>
          </a:p>
          <a:p>
            <a:r>
              <a:rPr lang="da-DK" sz="1200" b="1" dirty="0" smtClean="0"/>
              <a:t>Eksklusionskriterier</a:t>
            </a:r>
            <a:r>
              <a:rPr lang="da-DK" sz="1200" b="1" dirty="0"/>
              <a:t>:	</a:t>
            </a:r>
            <a:r>
              <a:rPr lang="da-DK" sz="1200" dirty="0" smtClean="0"/>
              <a:t>Positiv </a:t>
            </a:r>
            <a:r>
              <a:rPr lang="da-DK" sz="1200" dirty="0" err="1" smtClean="0"/>
              <a:t>knogleskintigrafi</a:t>
            </a:r>
            <a:r>
              <a:rPr lang="da-DK" sz="1200" b="1" dirty="0" smtClean="0"/>
              <a:t>, </a:t>
            </a:r>
            <a:r>
              <a:rPr lang="da-DK" sz="1200" dirty="0" smtClean="0"/>
              <a:t>anden malign sygdom, tidligere  			kemoterapi, hormonbehandling varighed  &gt; 12 måneder</a:t>
            </a:r>
            <a:endParaRPr lang="da-DK" sz="1200" dirty="0"/>
          </a:p>
          <a:p>
            <a:endParaRPr lang="da-DK" sz="1200" dirty="0"/>
          </a:p>
          <a:p>
            <a:r>
              <a:rPr lang="da-DK" sz="1200" b="1" dirty="0" smtClean="0"/>
              <a:t>Primære </a:t>
            </a:r>
            <a:r>
              <a:rPr lang="da-DK" sz="1200" b="1" dirty="0"/>
              <a:t>effektmål</a:t>
            </a:r>
            <a:r>
              <a:rPr lang="da-DK" sz="1200" b="1" dirty="0" smtClean="0"/>
              <a:t>:</a:t>
            </a:r>
            <a:r>
              <a:rPr lang="da-DK" sz="1200" dirty="0"/>
              <a:t>	</a:t>
            </a:r>
            <a:r>
              <a:rPr lang="da-DK" sz="1200" dirty="0" smtClean="0"/>
              <a:t>PSA progression</a:t>
            </a:r>
            <a:endParaRPr lang="da-DK" sz="1200" b="1" dirty="0" smtClean="0"/>
          </a:p>
          <a:p>
            <a:endParaRPr lang="da-DK" sz="1200" b="1" dirty="0" smtClean="0"/>
          </a:p>
          <a:p>
            <a:r>
              <a:rPr lang="da-DK" sz="1200" b="1" dirty="0" smtClean="0"/>
              <a:t>Sekundære </a:t>
            </a:r>
            <a:r>
              <a:rPr lang="da-DK" sz="1200" b="1" dirty="0"/>
              <a:t>effektmål</a:t>
            </a:r>
            <a:r>
              <a:rPr lang="da-DK" sz="1200" b="1" dirty="0" smtClean="0"/>
              <a:t>:	</a:t>
            </a:r>
            <a:r>
              <a:rPr lang="da-DK" sz="1200" dirty="0"/>
              <a:t>Metastasefri </a:t>
            </a:r>
            <a:r>
              <a:rPr lang="da-DK" sz="1200" dirty="0" smtClean="0"/>
              <a:t>overlevelse, cancerspecifik overlevelse, samlet 			overlevelse, livskvalitet og </a:t>
            </a:r>
            <a:r>
              <a:rPr lang="da-DK" sz="1200" dirty="0" err="1" smtClean="0"/>
              <a:t>PSAdoblingstid</a:t>
            </a:r>
            <a:r>
              <a:rPr lang="da-DK" sz="1200" dirty="0" smtClean="0"/>
              <a:t> efter progression</a:t>
            </a:r>
            <a:endParaRPr lang="da-DK" sz="1200" dirty="0"/>
          </a:p>
          <a:p>
            <a:pPr marL="45720" indent="0">
              <a:buNone/>
            </a:pPr>
            <a:endParaRPr lang="da-DK" sz="1200" dirty="0" smtClean="0"/>
          </a:p>
          <a:p>
            <a:pPr marL="45720" indent="0">
              <a:buNone/>
            </a:pPr>
            <a:endParaRPr lang="da-DK" sz="1200" dirty="0"/>
          </a:p>
          <a:p>
            <a:r>
              <a:rPr lang="da-DK" sz="1200" dirty="0" smtClean="0"/>
              <a:t>Patienter, der umiddelbart opfylder inklusionskriterier kan henvises, hvis de er interesserede i yderligere information eller deltagelse</a:t>
            </a:r>
            <a:endParaRPr lang="da-DK" sz="1200" dirty="0"/>
          </a:p>
          <a:p>
            <a:pPr marL="45720" indent="0">
              <a:buNone/>
            </a:pPr>
            <a:endParaRPr lang="da-DK" b="1" dirty="0">
              <a:solidFill>
                <a:srgbClr val="FF0000"/>
              </a:solidFill>
            </a:endParaRPr>
          </a:p>
        </p:txBody>
      </p:sp>
    </p:spTree>
    <p:extLst>
      <p:ext uri="{BB962C8B-B14F-4D97-AF65-F5344CB8AC3E}">
        <p14:creationId xmlns:p14="http://schemas.microsoft.com/office/powerpoint/2010/main" val="41151216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PSA-</a:t>
            </a:r>
            <a:r>
              <a:rPr lang="da-DK" dirty="0" err="1" smtClean="0"/>
              <a:t>Erect</a:t>
            </a:r>
            <a:r>
              <a:rPr lang="da-DK" dirty="0" smtClean="0"/>
              <a:t> / SPCG-14</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5" name="Tekstfelt 6"/>
          <p:cNvSpPr txBox="1">
            <a:spLocks noGrp="1"/>
          </p:cNvSpPr>
          <p:nvPr>
            <p:ph idx="1"/>
          </p:nvPr>
        </p:nvSpPr>
        <p:spPr>
          <a:xfrm>
            <a:off x="332049" y="1708871"/>
            <a:ext cx="8407893" cy="4708981"/>
          </a:xfrm>
          <a:prstGeom prst="rect">
            <a:avLst/>
          </a:prstGeom>
          <a:noFill/>
        </p:spPr>
        <p:txBody>
          <a:bodyPr wrap="square" rtlCol="0">
            <a:spAutoFit/>
          </a:bodyPr>
          <a:lstStyle/>
          <a:p>
            <a:r>
              <a:rPr lang="da-DK" sz="1200" dirty="0" smtClean="0"/>
              <a:t>Åbent </a:t>
            </a:r>
            <a:r>
              <a:rPr lang="da-DK" sz="1200" dirty="0" err="1" smtClean="0"/>
              <a:t>randomiseret</a:t>
            </a:r>
            <a:r>
              <a:rPr lang="da-DK" sz="1200" dirty="0" smtClean="0"/>
              <a:t> skandinavisk multicenter studie. </a:t>
            </a:r>
          </a:p>
          <a:p>
            <a:r>
              <a:rPr lang="da-DK" sz="1200" dirty="0" err="1" smtClean="0"/>
              <a:t>Randomisering</a:t>
            </a:r>
            <a:r>
              <a:rPr lang="da-DK" sz="1200" dirty="0" smtClean="0"/>
              <a:t> mellem </a:t>
            </a:r>
            <a:r>
              <a:rPr lang="da-DK" sz="1200" dirty="0" err="1" smtClean="0"/>
              <a:t>antiandrogen</a:t>
            </a:r>
            <a:r>
              <a:rPr lang="da-DK" sz="1200" dirty="0" smtClean="0"/>
              <a:t> eller </a:t>
            </a:r>
            <a:r>
              <a:rPr lang="da-DK" sz="1200" dirty="0" err="1" smtClean="0"/>
              <a:t>antiandrogen</a:t>
            </a:r>
            <a:r>
              <a:rPr lang="da-DK" sz="1200" dirty="0" smtClean="0"/>
              <a:t> + </a:t>
            </a:r>
            <a:r>
              <a:rPr lang="da-DK" sz="1200" dirty="0" err="1" smtClean="0"/>
              <a:t>taxotere</a:t>
            </a:r>
            <a:r>
              <a:rPr lang="da-DK" sz="1200" dirty="0" smtClean="0"/>
              <a:t> 8-10 serier </a:t>
            </a:r>
          </a:p>
          <a:p>
            <a:endParaRPr lang="da-DK" sz="1200" dirty="0"/>
          </a:p>
          <a:p>
            <a:r>
              <a:rPr lang="da-DK" sz="1200" dirty="0" smtClean="0"/>
              <a:t>Patienter, hvor der er indikation for opstart af behandling med </a:t>
            </a:r>
            <a:r>
              <a:rPr lang="da-DK" sz="1200" dirty="0" err="1" smtClean="0"/>
              <a:t>antiandrogen</a:t>
            </a:r>
            <a:r>
              <a:rPr lang="da-DK" sz="1200" dirty="0" smtClean="0"/>
              <a:t> efter strålebehandling. </a:t>
            </a:r>
          </a:p>
          <a:p>
            <a:endParaRPr lang="da-DK" sz="1200" dirty="0" smtClean="0"/>
          </a:p>
          <a:p>
            <a:r>
              <a:rPr lang="da-DK" sz="1200" b="1" dirty="0"/>
              <a:t>Inklusionskriterier:	</a:t>
            </a:r>
            <a:r>
              <a:rPr lang="da-DK" sz="1200" dirty="0" err="1" smtClean="0"/>
              <a:t>PSAdoblingstid</a:t>
            </a:r>
            <a:r>
              <a:rPr lang="da-DK" sz="1200" dirty="0" smtClean="0"/>
              <a:t> &lt; 12 måneder og PSA &gt; 0,5 </a:t>
            </a:r>
            <a:r>
              <a:rPr lang="da-DK" sz="1200" dirty="0" err="1" smtClean="0"/>
              <a:t>ng</a:t>
            </a:r>
            <a:r>
              <a:rPr lang="da-DK" sz="1200" dirty="0" smtClean="0"/>
              <a:t>/ml</a:t>
            </a:r>
          </a:p>
          <a:p>
            <a:pPr marL="45720" indent="0">
              <a:buNone/>
            </a:pPr>
            <a:r>
              <a:rPr lang="da-DK" sz="1200" dirty="0"/>
              <a:t>	</a:t>
            </a:r>
            <a:r>
              <a:rPr lang="da-DK" sz="1200" dirty="0" smtClean="0"/>
              <a:t>		Hormonbehandling afsluttet &gt; 12 mdr. før inklusion    </a:t>
            </a:r>
          </a:p>
          <a:p>
            <a:pPr marL="45720" indent="0">
              <a:buNone/>
            </a:pPr>
            <a:endParaRPr lang="da-DK" sz="1200" dirty="0"/>
          </a:p>
          <a:p>
            <a:r>
              <a:rPr lang="da-DK" sz="1200" b="1" dirty="0" smtClean="0"/>
              <a:t>Eksklusionskriterier</a:t>
            </a:r>
            <a:r>
              <a:rPr lang="da-DK" sz="1200" b="1" dirty="0"/>
              <a:t>:	</a:t>
            </a:r>
            <a:r>
              <a:rPr lang="da-DK" sz="1200" dirty="0" smtClean="0"/>
              <a:t>Positiv </a:t>
            </a:r>
            <a:r>
              <a:rPr lang="da-DK" sz="1200" dirty="0" err="1" smtClean="0"/>
              <a:t>knogleskintigrafi</a:t>
            </a:r>
            <a:r>
              <a:rPr lang="da-DK" sz="1200" b="1" dirty="0" smtClean="0"/>
              <a:t>, </a:t>
            </a:r>
            <a:r>
              <a:rPr lang="da-DK" sz="1200" dirty="0" smtClean="0"/>
              <a:t>anden malign sygdom, tidligere  			kemoterapi, varighed af hormonbehandling &gt; 12 mdr.</a:t>
            </a:r>
            <a:endParaRPr lang="da-DK" sz="1200" dirty="0"/>
          </a:p>
          <a:p>
            <a:endParaRPr lang="da-DK" sz="1200" dirty="0"/>
          </a:p>
          <a:p>
            <a:r>
              <a:rPr lang="da-DK" sz="1200" b="1" dirty="0" smtClean="0"/>
              <a:t>Primære </a:t>
            </a:r>
            <a:r>
              <a:rPr lang="da-DK" sz="1200" b="1" dirty="0"/>
              <a:t>effektmål</a:t>
            </a:r>
            <a:r>
              <a:rPr lang="da-DK" sz="1200" b="1" dirty="0" smtClean="0"/>
              <a:t>:</a:t>
            </a:r>
            <a:r>
              <a:rPr lang="da-DK" sz="1200" dirty="0"/>
              <a:t>	</a:t>
            </a:r>
            <a:r>
              <a:rPr lang="da-DK" sz="1200" dirty="0" smtClean="0"/>
              <a:t>PSA progression</a:t>
            </a:r>
            <a:endParaRPr lang="da-DK" sz="1200" b="1" dirty="0" smtClean="0"/>
          </a:p>
          <a:p>
            <a:endParaRPr lang="da-DK" sz="1200" b="1" dirty="0" smtClean="0"/>
          </a:p>
          <a:p>
            <a:r>
              <a:rPr lang="da-DK" sz="1200" b="1" dirty="0" smtClean="0"/>
              <a:t>Sekundære </a:t>
            </a:r>
            <a:r>
              <a:rPr lang="da-DK" sz="1200" b="1" dirty="0"/>
              <a:t>effektmål</a:t>
            </a:r>
            <a:r>
              <a:rPr lang="da-DK" sz="1200" b="1" dirty="0" smtClean="0"/>
              <a:t>:	</a:t>
            </a:r>
            <a:r>
              <a:rPr lang="da-DK" sz="1200" dirty="0"/>
              <a:t>Metastasefri </a:t>
            </a:r>
            <a:r>
              <a:rPr lang="da-DK" sz="1200" dirty="0" smtClean="0"/>
              <a:t>overlevelse, cancerspecifik overlevelse, samlet 			overlevelse, livskvalitet og </a:t>
            </a:r>
            <a:r>
              <a:rPr lang="da-DK" sz="1200" dirty="0" err="1" smtClean="0"/>
              <a:t>PSAdoblingstid</a:t>
            </a:r>
            <a:r>
              <a:rPr lang="da-DK" sz="1200" dirty="0" smtClean="0"/>
              <a:t> efter progression</a:t>
            </a:r>
            <a:endParaRPr lang="da-DK" sz="1200" dirty="0"/>
          </a:p>
          <a:p>
            <a:pPr marL="45720" indent="0">
              <a:buNone/>
            </a:pPr>
            <a:endParaRPr lang="da-DK" sz="1200" dirty="0" smtClean="0"/>
          </a:p>
          <a:p>
            <a:pPr marL="45720" indent="0">
              <a:buNone/>
            </a:pPr>
            <a:endParaRPr lang="da-DK" sz="1200" dirty="0"/>
          </a:p>
          <a:p>
            <a:r>
              <a:rPr lang="da-DK" sz="1200" dirty="0" smtClean="0"/>
              <a:t>Patienter, der umiddelbart opfylder inklusionskriterier kan henvises, hvis de er interesserede i yderligere information eller deltagelse</a:t>
            </a:r>
            <a:endParaRPr lang="da-DK" sz="1200" dirty="0"/>
          </a:p>
          <a:p>
            <a:pPr marL="45720" indent="0">
              <a:buNone/>
            </a:pPr>
            <a:endParaRPr lang="da-DK" b="1" dirty="0">
              <a:solidFill>
                <a:srgbClr val="FF0000"/>
              </a:solidFill>
            </a:endParaRPr>
          </a:p>
        </p:txBody>
      </p:sp>
    </p:spTree>
    <p:extLst>
      <p:ext uri="{BB962C8B-B14F-4D97-AF65-F5344CB8AC3E}">
        <p14:creationId xmlns:p14="http://schemas.microsoft.com/office/powerpoint/2010/main" val="18979392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EMBARK</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6" name="Tekstfelt 1"/>
          <p:cNvSpPr txBox="1">
            <a:spLocks noGrp="1"/>
          </p:cNvSpPr>
          <p:nvPr>
            <p:ph idx="1"/>
          </p:nvPr>
        </p:nvSpPr>
        <p:spPr>
          <a:xfrm>
            <a:off x="380999" y="1719071"/>
            <a:ext cx="8407893" cy="4302716"/>
          </a:xfrm>
          <a:prstGeom prst="rect">
            <a:avLst/>
          </a:prstGeom>
          <a:noFill/>
        </p:spPr>
        <p:txBody>
          <a:bodyPr wrap="square" rtlCol="0">
            <a:spAutoFit/>
          </a:bodyPr>
          <a:lstStyle/>
          <a:p>
            <a:r>
              <a:rPr lang="da-DK" sz="1200" dirty="0" smtClean="0"/>
              <a:t>Multinationalt </a:t>
            </a:r>
            <a:r>
              <a:rPr lang="da-DK" sz="1200" dirty="0" err="1" smtClean="0"/>
              <a:t>randomiseret</a:t>
            </a:r>
            <a:r>
              <a:rPr lang="da-DK" sz="1200" dirty="0" smtClean="0"/>
              <a:t>, </a:t>
            </a:r>
            <a:r>
              <a:rPr lang="da-DK" sz="1200" dirty="0" err="1" smtClean="0"/>
              <a:t>trearmet</a:t>
            </a:r>
            <a:r>
              <a:rPr lang="da-DK" sz="1200" dirty="0" smtClean="0"/>
              <a:t> fase 3 studie. </a:t>
            </a:r>
          </a:p>
          <a:p>
            <a:r>
              <a:rPr lang="da-DK" sz="1200" dirty="0" smtClean="0"/>
              <a:t>Behandling med </a:t>
            </a:r>
            <a:r>
              <a:rPr lang="da-DK" sz="1200" dirty="0" err="1" smtClean="0"/>
              <a:t>Enzalutamid</a:t>
            </a:r>
            <a:r>
              <a:rPr lang="da-DK" sz="1200" dirty="0"/>
              <a:t> </a:t>
            </a:r>
            <a:r>
              <a:rPr lang="da-DK" sz="1200" dirty="0" smtClean="0"/>
              <a:t>vs LHRH vs LHRH + </a:t>
            </a:r>
            <a:r>
              <a:rPr lang="da-DK" sz="1200" dirty="0" err="1" smtClean="0"/>
              <a:t>Enzalutamid</a:t>
            </a:r>
            <a:r>
              <a:rPr lang="da-DK" sz="1200" dirty="0" smtClean="0"/>
              <a:t>. </a:t>
            </a:r>
          </a:p>
          <a:p>
            <a:endParaRPr lang="da-DK" sz="1200" dirty="0"/>
          </a:p>
          <a:p>
            <a:r>
              <a:rPr lang="da-DK" sz="1200" b="1" dirty="0"/>
              <a:t>Inklusionskriterier</a:t>
            </a:r>
            <a:r>
              <a:rPr lang="da-DK" sz="1200" b="1" dirty="0" smtClean="0"/>
              <a:t>:</a:t>
            </a:r>
            <a:r>
              <a:rPr lang="da-DK" sz="1200" dirty="0" smtClean="0"/>
              <a:t>             	PSA </a:t>
            </a:r>
            <a:r>
              <a:rPr lang="da-DK" sz="1200" dirty="0"/>
              <a:t>&gt; </a:t>
            </a:r>
            <a:r>
              <a:rPr lang="da-DK" sz="1200" dirty="0" smtClean="0"/>
              <a:t>5 </a:t>
            </a:r>
            <a:r>
              <a:rPr lang="da-DK" sz="1200" dirty="0"/>
              <a:t>og PSA-DT &lt; 9 måneder</a:t>
            </a:r>
          </a:p>
          <a:p>
            <a:endParaRPr lang="da-DK" sz="1200" b="1" dirty="0" smtClean="0"/>
          </a:p>
          <a:p>
            <a:r>
              <a:rPr lang="da-DK" sz="1200" b="1" dirty="0" smtClean="0"/>
              <a:t>Eksklusionskriterier:	</a:t>
            </a:r>
            <a:r>
              <a:rPr lang="da-DK" sz="1200" dirty="0" smtClean="0"/>
              <a:t>M1 </a:t>
            </a:r>
            <a:r>
              <a:rPr lang="da-DK" sz="1200" dirty="0"/>
              <a:t>sygdom, Lymfeknuder &gt; 15 </a:t>
            </a:r>
            <a:r>
              <a:rPr lang="da-DK" sz="1200" dirty="0" smtClean="0"/>
              <a:t>mm ved CT, </a:t>
            </a:r>
            <a:r>
              <a:rPr lang="da-DK" sz="1200" dirty="0" err="1" smtClean="0"/>
              <a:t>neo-adjuvant</a:t>
            </a:r>
            <a:r>
              <a:rPr lang="da-DK" sz="1200" dirty="0" smtClean="0"/>
              <a:t> 			hormonbehandling &gt; 36 mdr., sygdomme med krampetendens</a:t>
            </a:r>
            <a:endParaRPr lang="da-DK" sz="1200" b="1" dirty="0" smtClean="0"/>
          </a:p>
          <a:p>
            <a:endParaRPr lang="da-DK" sz="1200" b="1" dirty="0" smtClean="0"/>
          </a:p>
          <a:p>
            <a:r>
              <a:rPr lang="da-DK" sz="1200" b="1" dirty="0" smtClean="0"/>
              <a:t>Primære effektmål:               </a:t>
            </a:r>
            <a:r>
              <a:rPr lang="da-DK" sz="1200" dirty="0" smtClean="0"/>
              <a:t>Metastasefri overlevelse</a:t>
            </a:r>
            <a:endParaRPr lang="da-DK" sz="1200" b="1" dirty="0" smtClean="0"/>
          </a:p>
          <a:p>
            <a:endParaRPr lang="da-DK" sz="1200" dirty="0"/>
          </a:p>
          <a:p>
            <a:r>
              <a:rPr lang="da-DK" sz="1200" b="1" dirty="0" smtClean="0"/>
              <a:t>Sekundære effektmål:	</a:t>
            </a:r>
            <a:r>
              <a:rPr lang="da-DK" sz="1200" dirty="0" smtClean="0"/>
              <a:t>Overlevelse, antal patienter der 	gennemføre behandlingspause, 			tid til kastrationsresistens, prostatacancer specifik overlevelse, 			tid til genoptagelse af behandling, tid til symptomatisk skelet 			relateret hændelse, tid til metastaser, livskvalitet</a:t>
            </a:r>
          </a:p>
          <a:p>
            <a:r>
              <a:rPr lang="da-DK" sz="1200" dirty="0" smtClean="0"/>
              <a:t>.</a:t>
            </a:r>
          </a:p>
          <a:p>
            <a:endParaRPr lang="da-DK" sz="1200" dirty="0" smtClean="0"/>
          </a:p>
          <a:p>
            <a:r>
              <a:rPr lang="da-DK" sz="1200" dirty="0"/>
              <a:t>Patienter, der umiddelbart opfylder inklusionskriterier kan henvises, hvis de er interesserede i yderligere information eller deltagelse</a:t>
            </a:r>
          </a:p>
          <a:p>
            <a:endParaRPr lang="da-DK" sz="1200" dirty="0" smtClean="0"/>
          </a:p>
          <a:p>
            <a:pPr marL="45720" indent="0">
              <a:buNone/>
            </a:pPr>
            <a:endParaRPr lang="da-DK" sz="1200" b="1" dirty="0">
              <a:solidFill>
                <a:srgbClr val="FF0000"/>
              </a:solidFill>
            </a:endParaRPr>
          </a:p>
        </p:txBody>
      </p:sp>
    </p:spTree>
    <p:extLst>
      <p:ext uri="{BB962C8B-B14F-4D97-AF65-F5344CB8AC3E}">
        <p14:creationId xmlns:p14="http://schemas.microsoft.com/office/powerpoint/2010/main" val="29791895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3" name="Titel 1"/>
          <p:cNvSpPr>
            <a:spLocks noGrp="1"/>
          </p:cNvSpPr>
          <p:nvPr>
            <p:ph type="title"/>
          </p:nvPr>
        </p:nvSpPr>
        <p:spPr>
          <a:xfrm>
            <a:off x="251520" y="2780928"/>
            <a:ext cx="6840760" cy="2692896"/>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Patienter med kastrationsresistent sygdom;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2 på hinanden følgende stigninger i PSA trods S-testosteron i kastrat niveau.</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Patienter uden metastaser, M0CRPC</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Patienter med metastaser, M+CRPC</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2" name="Frem eller næste 1">
            <a:hlinkClick r:id="rId3" action="ppaction://hlinksldjump" highlightClick="1"/>
          </p:cNvPr>
          <p:cNvSpPr/>
          <p:nvPr/>
        </p:nvSpPr>
        <p:spPr>
          <a:xfrm>
            <a:off x="7049342" y="3250868"/>
            <a:ext cx="1042416" cy="53836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m eller næste 4">
            <a:hlinkClick r:id="rId4" action="ppaction://hlinksldjump" highlightClick="1"/>
          </p:cNvPr>
          <p:cNvSpPr/>
          <p:nvPr/>
        </p:nvSpPr>
        <p:spPr>
          <a:xfrm>
            <a:off x="7049342" y="3989988"/>
            <a:ext cx="1042416" cy="53836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uppe 5"/>
          <p:cNvGrpSpPr/>
          <p:nvPr/>
        </p:nvGrpSpPr>
        <p:grpSpPr>
          <a:xfrm>
            <a:off x="7167103" y="5329808"/>
            <a:ext cx="1728192" cy="1051520"/>
            <a:chOff x="7167103" y="5329808"/>
            <a:chExt cx="1728192" cy="1051520"/>
          </a:xfrm>
        </p:grpSpPr>
        <p:sp>
          <p:nvSpPr>
            <p:cNvPr id="7" name="Tilbage eller forrige 6">
              <a:hlinkClick r:id="rId5"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kstfelt 7"/>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Tree>
    <p:extLst>
      <p:ext uri="{BB962C8B-B14F-4D97-AF65-F5344CB8AC3E}">
        <p14:creationId xmlns:p14="http://schemas.microsoft.com/office/powerpoint/2010/main" val="6388142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PROSPER</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6" name="Pladsholder til indhold 5"/>
          <p:cNvSpPr txBox="1">
            <a:spLocks noGrp="1"/>
          </p:cNvSpPr>
          <p:nvPr>
            <p:ph idx="1"/>
          </p:nvPr>
        </p:nvSpPr>
        <p:spPr>
          <a:xfrm>
            <a:off x="380999" y="1719071"/>
            <a:ext cx="8407893" cy="4967514"/>
          </a:xfrm>
          <a:prstGeom prst="rect">
            <a:avLst/>
          </a:prstGeom>
          <a:noFill/>
        </p:spPr>
        <p:txBody>
          <a:bodyPr wrap="square" rtlCol="0">
            <a:spAutoFit/>
          </a:bodyPr>
          <a:lstStyle/>
          <a:p>
            <a:r>
              <a:rPr lang="da-DK" sz="1200" dirty="0" smtClean="0"/>
              <a:t>Fase 3 </a:t>
            </a:r>
            <a:r>
              <a:rPr lang="da-DK" sz="1200" dirty="0" err="1" smtClean="0"/>
              <a:t>dobbbeltblindet</a:t>
            </a:r>
            <a:r>
              <a:rPr lang="da-DK" sz="1200" dirty="0" smtClean="0"/>
              <a:t>, </a:t>
            </a:r>
            <a:r>
              <a:rPr lang="da-DK" sz="1200" dirty="0" err="1" smtClean="0"/>
              <a:t>randomiseret</a:t>
            </a:r>
            <a:r>
              <a:rPr lang="da-DK" sz="1200" dirty="0" smtClean="0"/>
              <a:t> studie. </a:t>
            </a:r>
            <a:r>
              <a:rPr lang="da-DK" sz="1200" dirty="0" err="1" smtClean="0"/>
              <a:t>Randomisering</a:t>
            </a:r>
            <a:r>
              <a:rPr lang="da-DK" sz="1200" dirty="0" smtClean="0"/>
              <a:t> mellem </a:t>
            </a:r>
            <a:r>
              <a:rPr lang="da-DK" sz="1200" dirty="0" err="1" smtClean="0"/>
              <a:t>enzalutamid</a:t>
            </a:r>
            <a:r>
              <a:rPr lang="da-DK" sz="1200" dirty="0" smtClean="0"/>
              <a:t> eller placebo til M0CRPC </a:t>
            </a:r>
          </a:p>
          <a:p>
            <a:endParaRPr lang="da-DK" sz="1200" dirty="0"/>
          </a:p>
          <a:p>
            <a:r>
              <a:rPr lang="da-DK" sz="1200" b="1" dirty="0" smtClean="0"/>
              <a:t>Inklusionskriterier:	</a:t>
            </a:r>
            <a:r>
              <a:rPr lang="da-DK" sz="1200" dirty="0" smtClean="0"/>
              <a:t>LHRH </a:t>
            </a:r>
            <a:r>
              <a:rPr lang="da-DK" sz="1200" dirty="0"/>
              <a:t>eller </a:t>
            </a:r>
            <a:r>
              <a:rPr lang="da-DK" sz="1200" dirty="0" smtClean="0"/>
              <a:t>kastration, PSA </a:t>
            </a:r>
            <a:r>
              <a:rPr lang="da-DK" sz="1200" dirty="0"/>
              <a:t>progression på 3 konsekutive </a:t>
            </a:r>
            <a:r>
              <a:rPr lang="da-DK" sz="1200" dirty="0" smtClean="0"/>
              <a:t>			målinger </a:t>
            </a:r>
            <a:r>
              <a:rPr lang="da-DK" sz="1200" dirty="0"/>
              <a:t>og PSA &gt; 2 </a:t>
            </a:r>
            <a:r>
              <a:rPr lang="da-DK" sz="1200" dirty="0" err="1" smtClean="0"/>
              <a:t>ng</a:t>
            </a:r>
            <a:r>
              <a:rPr lang="da-DK" sz="1200" dirty="0" smtClean="0"/>
              <a:t>/ml, PSA </a:t>
            </a:r>
            <a:r>
              <a:rPr lang="da-DK" sz="1200" dirty="0"/>
              <a:t>doblingstid &lt; 10 måneder</a:t>
            </a:r>
          </a:p>
          <a:p>
            <a:endParaRPr lang="da-DK" sz="1200" b="1" dirty="0" smtClean="0"/>
          </a:p>
          <a:p>
            <a:r>
              <a:rPr lang="da-DK" sz="1200" b="1" dirty="0" smtClean="0"/>
              <a:t>Eksklusionskriterier:</a:t>
            </a:r>
            <a:r>
              <a:rPr lang="da-DK" sz="1200" b="1" dirty="0"/>
              <a:t>	</a:t>
            </a:r>
            <a:r>
              <a:rPr lang="da-DK" sz="1200" dirty="0"/>
              <a:t>Tidligere </a:t>
            </a:r>
            <a:r>
              <a:rPr lang="da-DK" sz="1200" dirty="0" smtClean="0"/>
              <a:t>kemoterapi, &lt; </a:t>
            </a:r>
            <a:r>
              <a:rPr lang="da-DK" sz="1200" dirty="0"/>
              <a:t>4 uger efter anden 	hormonbehandling</a:t>
            </a:r>
          </a:p>
          <a:p>
            <a:pPr marL="45720" indent="0">
              <a:buNone/>
            </a:pPr>
            <a:r>
              <a:rPr lang="da-DK" sz="1200" dirty="0"/>
              <a:t>	</a:t>
            </a:r>
            <a:r>
              <a:rPr lang="da-DK" sz="1200" dirty="0" smtClean="0"/>
              <a:t>		hjernemetastaser, sygdomme </a:t>
            </a:r>
            <a:r>
              <a:rPr lang="da-DK" sz="1200" dirty="0"/>
              <a:t>med krampetendens </a:t>
            </a:r>
          </a:p>
          <a:p>
            <a:pPr marL="45720" indent="0">
              <a:buNone/>
            </a:pPr>
            <a:r>
              <a:rPr lang="da-DK" sz="1200" dirty="0"/>
              <a:t>	</a:t>
            </a:r>
            <a:r>
              <a:rPr lang="da-DK" sz="1200" dirty="0" smtClean="0"/>
              <a:t>		Betydende </a:t>
            </a:r>
            <a:r>
              <a:rPr lang="da-DK" sz="1200" dirty="0" err="1" smtClean="0"/>
              <a:t>komorbiditet</a:t>
            </a:r>
            <a:r>
              <a:rPr lang="da-DK" sz="1200" dirty="0" smtClean="0"/>
              <a:t> hjerte </a:t>
            </a:r>
            <a:r>
              <a:rPr lang="da-DK" sz="1200" dirty="0"/>
              <a:t>/ kar </a:t>
            </a:r>
            <a:r>
              <a:rPr lang="da-DK" sz="1200" dirty="0" smtClean="0"/>
              <a:t>sygdom, eller nedsat </a:t>
            </a:r>
            <a:r>
              <a:rPr lang="da-DK" sz="1200" dirty="0"/>
              <a:t>lever / </a:t>
            </a:r>
            <a:r>
              <a:rPr lang="da-DK" sz="1200" dirty="0" smtClean="0"/>
              <a:t>			nyre </a:t>
            </a:r>
            <a:r>
              <a:rPr lang="da-DK" sz="1200" dirty="0"/>
              <a:t>funktion</a:t>
            </a:r>
          </a:p>
          <a:p>
            <a:endParaRPr lang="da-DK" sz="1200" b="1" dirty="0" smtClean="0"/>
          </a:p>
          <a:p>
            <a:r>
              <a:rPr lang="da-DK" sz="1200" b="1" dirty="0" smtClean="0"/>
              <a:t>Primære effektmål:</a:t>
            </a:r>
            <a:r>
              <a:rPr lang="da-DK" sz="1200" dirty="0" smtClean="0"/>
              <a:t>	Metastasefri overlevelse.</a:t>
            </a:r>
          </a:p>
          <a:p>
            <a:endParaRPr lang="da-DK" sz="1200" b="1" dirty="0" smtClean="0"/>
          </a:p>
          <a:p>
            <a:r>
              <a:rPr lang="da-DK" sz="1200" b="1" dirty="0" smtClean="0"/>
              <a:t>Sekundære effektmål:</a:t>
            </a:r>
            <a:r>
              <a:rPr lang="da-DK" sz="1200" dirty="0" smtClean="0"/>
              <a:t>	Overlevelse, tid til smerte progression, tid til kemoterapi, PSA 			respons, livskvalitet.</a:t>
            </a:r>
          </a:p>
          <a:p>
            <a:endParaRPr lang="da-DK" sz="1200" dirty="0" smtClean="0"/>
          </a:p>
          <a:p>
            <a:r>
              <a:rPr lang="da-DK" sz="1200" b="1" dirty="0" smtClean="0">
                <a:solidFill>
                  <a:srgbClr val="FF0000"/>
                </a:solidFill>
              </a:rPr>
              <a:t>CAVE PSA måling på </a:t>
            </a:r>
            <a:r>
              <a:rPr lang="da-DK" sz="1200" b="1" dirty="0" err="1" smtClean="0">
                <a:solidFill>
                  <a:srgbClr val="FF0000"/>
                </a:solidFill>
              </a:rPr>
              <a:t>randomiserede</a:t>
            </a:r>
            <a:r>
              <a:rPr lang="da-DK" sz="1200" b="1" dirty="0" smtClean="0">
                <a:solidFill>
                  <a:srgbClr val="FF0000"/>
                </a:solidFill>
              </a:rPr>
              <a:t> patienter</a:t>
            </a:r>
          </a:p>
          <a:p>
            <a:endParaRPr lang="da-DK" sz="1200" b="1" dirty="0" smtClean="0">
              <a:solidFill>
                <a:srgbClr val="FF0000"/>
              </a:solidFill>
            </a:endParaRPr>
          </a:p>
          <a:p>
            <a:r>
              <a:rPr lang="da-DK" sz="1200" dirty="0"/>
              <a:t>Patienter, der umiddelbart opfylder inklusionskriterier kan henvises, hvis de er interesserede i yderligere information eller deltagelse</a:t>
            </a:r>
          </a:p>
          <a:p>
            <a:endParaRPr lang="da-DK" sz="1200" dirty="0"/>
          </a:p>
          <a:p>
            <a:endParaRPr lang="da-DK" sz="1200" b="1" dirty="0" smtClean="0">
              <a:solidFill>
                <a:srgbClr val="FF0000"/>
              </a:solidFill>
            </a:endParaRPr>
          </a:p>
          <a:p>
            <a:endParaRPr lang="da-DK" sz="1200" dirty="0"/>
          </a:p>
        </p:txBody>
      </p:sp>
    </p:spTree>
    <p:extLst>
      <p:ext uri="{BB962C8B-B14F-4D97-AF65-F5344CB8AC3E}">
        <p14:creationId xmlns:p14="http://schemas.microsoft.com/office/powerpoint/2010/main" val="12190706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err="1" smtClean="0"/>
              <a:t>PRemise</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6" name="Pladsholder til indhold 5"/>
          <p:cNvSpPr txBox="1">
            <a:spLocks noGrp="1"/>
          </p:cNvSpPr>
          <p:nvPr>
            <p:ph idx="1"/>
          </p:nvPr>
        </p:nvSpPr>
        <p:spPr>
          <a:xfrm>
            <a:off x="380999" y="1719071"/>
            <a:ext cx="8407893" cy="4413516"/>
          </a:xfrm>
          <a:prstGeom prst="rect">
            <a:avLst/>
          </a:prstGeom>
          <a:noFill/>
        </p:spPr>
        <p:txBody>
          <a:bodyPr wrap="square" rtlCol="0">
            <a:spAutoFit/>
          </a:bodyPr>
          <a:lstStyle/>
          <a:p>
            <a:endParaRPr lang="da-DK" sz="1200" b="1" dirty="0" smtClean="0">
              <a:solidFill>
                <a:srgbClr val="FF0000"/>
              </a:solidFill>
            </a:endParaRPr>
          </a:p>
          <a:p>
            <a:r>
              <a:rPr lang="da-DK" sz="1200" dirty="0"/>
              <a:t>Åbent fase 4 </a:t>
            </a:r>
            <a:r>
              <a:rPr lang="da-DK" sz="1200" dirty="0" smtClean="0"/>
              <a:t>studie, </a:t>
            </a:r>
            <a:r>
              <a:rPr lang="da-DK" sz="1200" dirty="0" err="1" smtClean="0"/>
              <a:t>Enzalutamid</a:t>
            </a:r>
            <a:r>
              <a:rPr lang="da-DK" sz="1200" dirty="0" smtClean="0"/>
              <a:t> </a:t>
            </a:r>
            <a:r>
              <a:rPr lang="da-DK" sz="1200" dirty="0"/>
              <a:t>som standard behandling </a:t>
            </a:r>
          </a:p>
          <a:p>
            <a:endParaRPr lang="da-DK" sz="1200" b="1" dirty="0"/>
          </a:p>
          <a:p>
            <a:r>
              <a:rPr lang="da-DK" sz="1200" b="1" dirty="0" smtClean="0"/>
              <a:t>Inklusionskriterier:	</a:t>
            </a:r>
            <a:r>
              <a:rPr lang="da-DK" sz="1200" dirty="0" smtClean="0"/>
              <a:t>Alle </a:t>
            </a:r>
            <a:r>
              <a:rPr lang="da-DK" sz="1200" dirty="0"/>
              <a:t>patienter hvor </a:t>
            </a:r>
            <a:r>
              <a:rPr lang="da-DK" sz="1200" dirty="0" err="1"/>
              <a:t>enzalutamid</a:t>
            </a:r>
            <a:r>
              <a:rPr lang="da-DK" sz="1200" dirty="0"/>
              <a:t> </a:t>
            </a:r>
            <a:r>
              <a:rPr lang="da-DK" sz="1200" dirty="0" smtClean="0"/>
              <a:t>er indiceret </a:t>
            </a:r>
            <a:r>
              <a:rPr lang="da-DK" sz="1200" dirty="0"/>
              <a:t>som standard </a:t>
            </a:r>
            <a:r>
              <a:rPr lang="da-DK" sz="1200" dirty="0" smtClean="0"/>
              <a:t>			behandling, både M+CRPC præ og </a:t>
            </a:r>
            <a:r>
              <a:rPr lang="da-DK" sz="1200" dirty="0" err="1" smtClean="0"/>
              <a:t>postkemo</a:t>
            </a:r>
            <a:r>
              <a:rPr lang="da-DK" sz="1200" dirty="0" smtClean="0"/>
              <a:t>.</a:t>
            </a:r>
            <a:endParaRPr lang="da-DK" sz="1200" dirty="0"/>
          </a:p>
          <a:p>
            <a:r>
              <a:rPr lang="da-DK" sz="1200" b="1" dirty="0"/>
              <a:t>	</a:t>
            </a:r>
            <a:r>
              <a:rPr lang="da-DK" sz="1200" b="1" dirty="0" smtClean="0"/>
              <a:t>		</a:t>
            </a:r>
            <a:r>
              <a:rPr lang="da-DK" sz="1200" dirty="0" smtClean="0"/>
              <a:t>Testosteron </a:t>
            </a:r>
            <a:r>
              <a:rPr lang="da-DK" sz="1200" dirty="0"/>
              <a:t>i kastratniveau</a:t>
            </a:r>
          </a:p>
          <a:p>
            <a:r>
              <a:rPr lang="da-DK" sz="1200" dirty="0"/>
              <a:t>	</a:t>
            </a:r>
            <a:r>
              <a:rPr lang="da-DK" sz="1200" dirty="0" smtClean="0"/>
              <a:t>		PSA </a:t>
            </a:r>
            <a:r>
              <a:rPr lang="da-DK" sz="1200" dirty="0"/>
              <a:t>progression på 3 konsekutive </a:t>
            </a:r>
            <a:r>
              <a:rPr lang="da-DK" sz="1200" dirty="0" smtClean="0"/>
              <a:t>målinger </a:t>
            </a:r>
            <a:r>
              <a:rPr lang="da-DK" sz="1200" dirty="0"/>
              <a:t>og PSA &gt; 2 </a:t>
            </a:r>
            <a:r>
              <a:rPr lang="da-DK" sz="1200" dirty="0" err="1"/>
              <a:t>ng</a:t>
            </a:r>
            <a:r>
              <a:rPr lang="da-DK" sz="1200" dirty="0"/>
              <a:t>/ml</a:t>
            </a:r>
          </a:p>
          <a:p>
            <a:r>
              <a:rPr lang="da-DK" sz="1200" dirty="0"/>
              <a:t>	</a:t>
            </a:r>
          </a:p>
          <a:p>
            <a:r>
              <a:rPr lang="da-DK" sz="1200" b="1" dirty="0"/>
              <a:t>Eksklusionskriterier</a:t>
            </a:r>
            <a:r>
              <a:rPr lang="da-DK" sz="1200" b="1" dirty="0" smtClean="0"/>
              <a:t>:</a:t>
            </a:r>
            <a:r>
              <a:rPr lang="da-DK" sz="1200" b="1" dirty="0"/>
              <a:t>	</a:t>
            </a:r>
            <a:r>
              <a:rPr lang="da-DK" sz="1200" dirty="0"/>
              <a:t>Tidligere </a:t>
            </a:r>
            <a:r>
              <a:rPr lang="da-DK" sz="1200" dirty="0" smtClean="0"/>
              <a:t>behandling med </a:t>
            </a:r>
            <a:r>
              <a:rPr lang="da-DK" sz="1200" dirty="0" err="1" smtClean="0"/>
              <a:t>enzalutamid</a:t>
            </a:r>
            <a:r>
              <a:rPr lang="da-DK" sz="1200" dirty="0" smtClean="0"/>
              <a:t>, hjernemetastaser</a:t>
            </a:r>
            <a:endParaRPr lang="da-DK" sz="1200" dirty="0"/>
          </a:p>
          <a:p>
            <a:r>
              <a:rPr lang="da-DK" sz="1200" dirty="0"/>
              <a:t>	</a:t>
            </a:r>
            <a:r>
              <a:rPr lang="da-DK" sz="1200" dirty="0" smtClean="0"/>
              <a:t>		sygdomme </a:t>
            </a:r>
            <a:r>
              <a:rPr lang="da-DK" sz="1200" dirty="0"/>
              <a:t>med krampetendens </a:t>
            </a:r>
          </a:p>
          <a:p>
            <a:r>
              <a:rPr lang="da-DK" sz="1200" dirty="0"/>
              <a:t>	</a:t>
            </a:r>
          </a:p>
          <a:p>
            <a:r>
              <a:rPr lang="da-DK" sz="1200" b="1" dirty="0" smtClean="0"/>
              <a:t>Primære </a:t>
            </a:r>
            <a:r>
              <a:rPr lang="da-DK" sz="1200" b="1" dirty="0"/>
              <a:t>effektmål</a:t>
            </a:r>
            <a:r>
              <a:rPr lang="da-DK" sz="1200" b="1" dirty="0" smtClean="0"/>
              <a:t>:</a:t>
            </a:r>
            <a:r>
              <a:rPr lang="da-DK" sz="1200" dirty="0"/>
              <a:t>	</a:t>
            </a:r>
            <a:r>
              <a:rPr lang="da-DK" sz="1200" dirty="0" smtClean="0"/>
              <a:t>Tid til behandlingssvigt (progression)</a:t>
            </a:r>
            <a:endParaRPr lang="da-DK" sz="1200" dirty="0"/>
          </a:p>
          <a:p>
            <a:endParaRPr lang="da-DK" sz="1200" b="1" dirty="0" smtClean="0"/>
          </a:p>
          <a:p>
            <a:r>
              <a:rPr lang="da-DK" sz="1200" b="1" dirty="0" smtClean="0"/>
              <a:t>Sekundære </a:t>
            </a:r>
            <a:r>
              <a:rPr lang="da-DK" sz="1200" b="1" dirty="0"/>
              <a:t>effektmål</a:t>
            </a:r>
            <a:r>
              <a:rPr lang="da-DK" sz="1200" b="1" dirty="0" smtClean="0"/>
              <a:t>:</a:t>
            </a:r>
            <a:r>
              <a:rPr lang="da-DK" sz="1200" dirty="0"/>
              <a:t>	</a:t>
            </a:r>
            <a:r>
              <a:rPr lang="da-DK" sz="1200" dirty="0" smtClean="0"/>
              <a:t>PSA respons, tid til PSA progression, tid til sygdomsprogression.</a:t>
            </a:r>
            <a:endParaRPr lang="da-DK" sz="1200" dirty="0"/>
          </a:p>
          <a:p>
            <a:endParaRPr lang="da-DK" sz="1200" b="1" dirty="0" smtClean="0">
              <a:solidFill>
                <a:srgbClr val="FF0000"/>
              </a:solidFill>
            </a:endParaRPr>
          </a:p>
          <a:p>
            <a:r>
              <a:rPr lang="da-DK" sz="1200" dirty="0"/>
              <a:t>Patienter, der umiddelbart opfylder inklusionskriterier kan henvises, hvis de er interesserede i yderligere information eller deltagelse</a:t>
            </a:r>
          </a:p>
          <a:p>
            <a:endParaRPr lang="da-DK" sz="1200" dirty="0"/>
          </a:p>
          <a:p>
            <a:endParaRPr lang="da-DK" sz="1200" b="1" dirty="0" smtClean="0">
              <a:solidFill>
                <a:srgbClr val="FF0000"/>
              </a:solidFill>
            </a:endParaRPr>
          </a:p>
          <a:p>
            <a:endParaRPr lang="da-DK" sz="1200" dirty="0"/>
          </a:p>
        </p:txBody>
      </p:sp>
    </p:spTree>
    <p:extLst>
      <p:ext uri="{BB962C8B-B14F-4D97-AF65-F5344CB8AC3E}">
        <p14:creationId xmlns:p14="http://schemas.microsoft.com/office/powerpoint/2010/main" val="17289376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sp>
        <p:nvSpPr>
          <p:cNvPr id="3" name="Titel 1"/>
          <p:cNvSpPr>
            <a:spLocks noGrp="1"/>
          </p:cNvSpPr>
          <p:nvPr>
            <p:ph type="title"/>
          </p:nvPr>
        </p:nvSpPr>
        <p:spPr>
          <a:xfrm>
            <a:off x="251520" y="2780928"/>
            <a:ext cx="6840760" cy="3096344"/>
          </a:xfrm>
        </p:spPr>
        <p:txBody>
          <a:bodyPr/>
          <a:lstStyle/>
          <a:p>
            <a:pPr algn="l"/>
            <a:r>
              <a:rPr lang="da-DK" sz="2800" dirty="0" smtClean="0">
                <a:latin typeface="Arial" panose="020B0604020202020204" pitchFamily="34" charset="0"/>
                <a:cs typeface="Arial" panose="020B0604020202020204" pitchFamily="34" charset="0"/>
              </a:rPr>
              <a:t>Prostatacancer</a:t>
            </a:r>
            <a:br>
              <a:rPr lang="da-DK" sz="2800" dirty="0" smtClean="0">
                <a:latin typeface="Arial" panose="020B0604020202020204" pitchFamily="34" charset="0"/>
                <a:cs typeface="Arial" panose="020B0604020202020204" pitchFamily="34" charset="0"/>
              </a:rPr>
            </a:br>
            <a:r>
              <a:rPr lang="da-DK" sz="2800" dirty="0">
                <a:latin typeface="Arial" panose="020B0604020202020204" pitchFamily="34" charset="0"/>
                <a:cs typeface="Arial" panose="020B0604020202020204" pitchFamily="34" charset="0"/>
              </a:rPr>
              <a:t/>
            </a:r>
            <a:br>
              <a:rPr lang="da-DK" sz="2800" dirty="0">
                <a:latin typeface="Arial" panose="020B0604020202020204" pitchFamily="34" charset="0"/>
                <a:cs typeface="Arial" panose="020B0604020202020204" pitchFamily="34" charset="0"/>
              </a:rPr>
            </a:br>
            <a:r>
              <a:rPr lang="da-DK" sz="2800" dirty="0" smtClean="0">
                <a:latin typeface="Arial" panose="020B0604020202020204" pitchFamily="34" charset="0"/>
                <a:cs typeface="Arial" panose="020B0604020202020204" pitchFamily="34" charset="0"/>
              </a:rPr>
              <a:t/>
            </a:r>
            <a:br>
              <a:rPr lang="da-DK" sz="2800"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Patienter med metastatisk hormon sensitiv sygdom;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Hormon sensitiv sygdom omfatter patienter, der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1: fortsat responderer eller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2: tidligere har responderet på hormonbehandling</a:t>
            </a:r>
            <a:br>
              <a:rPr lang="da-DK" sz="1800" cap="none" dirty="0" smtClean="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smtClean="0">
                <a:latin typeface="Arial" panose="020B0604020202020204" pitchFamily="34" charset="0"/>
                <a:cs typeface="Arial" panose="020B0604020202020204" pitchFamily="34" charset="0"/>
              </a:rPr>
              <a:t>		</a:t>
            </a:r>
            <a:br>
              <a:rPr lang="da-DK" sz="1800" cap="none" dirty="0" smtClean="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1800" cap="none" dirty="0">
                <a:latin typeface="Arial" panose="020B0604020202020204" pitchFamily="34" charset="0"/>
                <a:cs typeface="Arial" panose="020B0604020202020204" pitchFamily="34" charset="0"/>
              </a:rPr>
              <a:t/>
            </a:r>
            <a:br>
              <a:rPr lang="da-DK" sz="1800" cap="none"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
        <p:nvSpPr>
          <p:cNvPr id="2" name="Frem eller næste 1">
            <a:hlinkClick r:id="rId3" action="ppaction://hlinksldjump" highlightClick="1"/>
          </p:cNvPr>
          <p:cNvSpPr/>
          <p:nvPr/>
        </p:nvSpPr>
        <p:spPr>
          <a:xfrm>
            <a:off x="7049342" y="3250868"/>
            <a:ext cx="1042416" cy="53836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uppe 5"/>
          <p:cNvGrpSpPr/>
          <p:nvPr/>
        </p:nvGrpSpPr>
        <p:grpSpPr>
          <a:xfrm>
            <a:off x="7167103" y="5329808"/>
            <a:ext cx="1728192" cy="1051520"/>
            <a:chOff x="7167103" y="5329808"/>
            <a:chExt cx="1728192" cy="1051520"/>
          </a:xfrm>
        </p:grpSpPr>
        <p:sp>
          <p:nvSpPr>
            <p:cNvPr id="7" name="Tilbage eller forrige 6">
              <a:hlinkClick r:id="rId4"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kstfelt 7"/>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Tree>
    <p:extLst>
      <p:ext uri="{BB962C8B-B14F-4D97-AF65-F5344CB8AC3E}">
        <p14:creationId xmlns:p14="http://schemas.microsoft.com/office/powerpoint/2010/main" val="8677474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a-DK" dirty="0" smtClean="0"/>
              <a:t>ARCHES (</a:t>
            </a:r>
            <a:r>
              <a:rPr lang="da-DK" b="1" dirty="0" smtClean="0"/>
              <a:t>9785-CL-0335)</a:t>
            </a:r>
            <a:endParaRPr lang="da-DK" dirty="0"/>
          </a:p>
        </p:txBody>
      </p:sp>
      <p:sp>
        <p:nvSpPr>
          <p:cNvPr id="4" name="Tekstboks 3"/>
          <p:cNvSpPr txBox="1"/>
          <p:nvPr/>
        </p:nvSpPr>
        <p:spPr>
          <a:xfrm>
            <a:off x="755576" y="6356592"/>
            <a:ext cx="7560840" cy="338554"/>
          </a:xfrm>
          <a:prstGeom prst="rect">
            <a:avLst/>
          </a:prstGeom>
          <a:noFill/>
        </p:spPr>
        <p:txBody>
          <a:bodyPr wrap="square" rtlCol="0">
            <a:spAutoFit/>
          </a:bodyPr>
          <a:lstStyle/>
          <a:p>
            <a:r>
              <a:rPr lang="da-DK" sz="1600" dirty="0" smtClean="0">
                <a:latin typeface="Arial" panose="020B0604020202020204" pitchFamily="34" charset="0"/>
                <a:cs typeface="Arial" panose="020B0604020202020204" pitchFamily="34" charset="0"/>
              </a:rPr>
              <a:t>Prostatacancer  -En guide til aktive studier, Copenhagen </a:t>
            </a:r>
            <a:r>
              <a:rPr lang="da-DK" sz="1600" dirty="0" err="1" smtClean="0">
                <a:latin typeface="Arial" panose="020B0604020202020204" pitchFamily="34" charset="0"/>
                <a:cs typeface="Arial" panose="020B0604020202020204" pitchFamily="34" charset="0"/>
              </a:rPr>
              <a:t>Prostate</a:t>
            </a:r>
            <a:r>
              <a:rPr lang="da-DK" sz="1600" dirty="0" smtClean="0">
                <a:latin typeface="Arial" panose="020B0604020202020204" pitchFamily="34" charset="0"/>
                <a:cs typeface="Arial" panose="020B0604020202020204" pitchFamily="34" charset="0"/>
              </a:rPr>
              <a:t> Cancer Center </a:t>
            </a:r>
            <a:endParaRPr lang="da-DK" sz="1600" dirty="0">
              <a:latin typeface="Arial" panose="020B0604020202020204" pitchFamily="34" charset="0"/>
              <a:cs typeface="Arial" panose="020B0604020202020204" pitchFamily="34" charset="0"/>
            </a:endParaRPr>
          </a:p>
        </p:txBody>
      </p:sp>
      <p:sp>
        <p:nvSpPr>
          <p:cNvPr id="5" name="Tekstfelt 6"/>
          <p:cNvSpPr txBox="1">
            <a:spLocks noGrp="1"/>
          </p:cNvSpPr>
          <p:nvPr>
            <p:ph idx="1"/>
          </p:nvPr>
        </p:nvSpPr>
        <p:spPr>
          <a:xfrm>
            <a:off x="107504" y="1556792"/>
            <a:ext cx="8856984" cy="5318379"/>
          </a:xfrm>
          <a:prstGeom prst="rect">
            <a:avLst/>
          </a:prstGeom>
          <a:noFill/>
        </p:spPr>
        <p:txBody>
          <a:bodyPr wrap="square" rtlCol="0">
            <a:spAutoFit/>
          </a:bodyPr>
          <a:lstStyle/>
          <a:p>
            <a:r>
              <a:rPr lang="da-DK" sz="1200" dirty="0" smtClean="0"/>
              <a:t>Dobbeltblindet </a:t>
            </a:r>
            <a:r>
              <a:rPr lang="da-DK" sz="1200" dirty="0" err="1" smtClean="0"/>
              <a:t>randomiseret</a:t>
            </a:r>
            <a:r>
              <a:rPr lang="da-DK" sz="1200" dirty="0" smtClean="0"/>
              <a:t> multicenter studie. </a:t>
            </a:r>
          </a:p>
          <a:p>
            <a:endParaRPr lang="da-DK" sz="1200" dirty="0"/>
          </a:p>
          <a:p>
            <a:r>
              <a:rPr lang="da-DK" sz="1200" dirty="0" err="1" smtClean="0"/>
              <a:t>Randomisering</a:t>
            </a:r>
            <a:r>
              <a:rPr lang="da-DK" sz="1200" dirty="0" smtClean="0"/>
              <a:t> </a:t>
            </a:r>
            <a:r>
              <a:rPr lang="da-DK" sz="1200" dirty="0"/>
              <a:t>mellem </a:t>
            </a:r>
            <a:r>
              <a:rPr lang="da-DK" sz="1200" dirty="0" smtClean="0"/>
              <a:t>kastrationsbaseret behandling eller kastration + </a:t>
            </a:r>
            <a:r>
              <a:rPr lang="da-DK" sz="1200" dirty="0" err="1" smtClean="0"/>
              <a:t>Enzalutamid</a:t>
            </a:r>
            <a:endParaRPr lang="da-DK" sz="1200" dirty="0" smtClean="0"/>
          </a:p>
          <a:p>
            <a:endParaRPr lang="da-DK" sz="1200" dirty="0"/>
          </a:p>
          <a:p>
            <a:r>
              <a:rPr lang="da-DK" sz="1200" dirty="0" smtClean="0"/>
              <a:t>Patienter; Histologisk verificeret metastatisk prostatacancer </a:t>
            </a:r>
          </a:p>
          <a:p>
            <a:r>
              <a:rPr lang="da-DK" sz="1200" dirty="0" smtClean="0"/>
              <a:t> </a:t>
            </a:r>
          </a:p>
          <a:p>
            <a:r>
              <a:rPr lang="da-DK" sz="1200" b="1" dirty="0"/>
              <a:t>Inklusionskriterier:	</a:t>
            </a:r>
            <a:r>
              <a:rPr lang="da-DK" sz="1200" dirty="0" smtClean="0"/>
              <a:t>Metastatisk hormonsensitiv prostatacancer, hvor 			                	kastrationsbaseret behandling alene eller 			                            			kastration kombineret med kemoterapi iværksættes. 			</a:t>
            </a:r>
          </a:p>
          <a:p>
            <a:pPr marL="45720" indent="0">
              <a:buNone/>
            </a:pPr>
            <a:r>
              <a:rPr lang="da-DK" sz="1200" dirty="0" smtClean="0"/>
              <a:t>                                               Tidligere hormonbehandling tilladt hvis givet</a:t>
            </a:r>
          </a:p>
          <a:p>
            <a:pPr marL="45720" indent="0">
              <a:buNone/>
            </a:pPr>
            <a:r>
              <a:rPr lang="da-DK" sz="1200" dirty="0"/>
              <a:t> </a:t>
            </a:r>
            <a:r>
              <a:rPr lang="da-DK" sz="1200" dirty="0" smtClean="0"/>
              <a:t>                                              </a:t>
            </a:r>
            <a:r>
              <a:rPr lang="da-DK" sz="1000" b="1" dirty="0" smtClean="0"/>
              <a:t>&lt; 3 mdr. før </a:t>
            </a:r>
            <a:r>
              <a:rPr lang="da-DK" sz="1000" b="1" dirty="0" err="1" smtClean="0"/>
              <a:t>randomisering</a:t>
            </a:r>
            <a:r>
              <a:rPr lang="da-DK" sz="1000" b="1" dirty="0" smtClean="0"/>
              <a:t> uden radiologisk eller biokemisk progression</a:t>
            </a:r>
          </a:p>
          <a:p>
            <a:pPr marL="45720" indent="0">
              <a:buNone/>
            </a:pPr>
            <a:r>
              <a:rPr lang="da-DK" sz="1000" b="1" dirty="0"/>
              <a:t> </a:t>
            </a:r>
            <a:r>
              <a:rPr lang="da-DK" sz="1000" b="1" dirty="0" smtClean="0"/>
              <a:t>                                                    &lt; 36 mdr. </a:t>
            </a:r>
            <a:r>
              <a:rPr lang="da-DK" sz="1000" b="1" dirty="0" err="1" smtClean="0"/>
              <a:t>adjuverende</a:t>
            </a:r>
            <a:r>
              <a:rPr lang="da-DK" sz="1000" b="1" dirty="0" smtClean="0"/>
              <a:t> til strålebehandling, afsluttet &gt; 9 mdr. før indgang</a:t>
            </a:r>
          </a:p>
          <a:p>
            <a:pPr marL="45720" indent="0">
              <a:buNone/>
            </a:pPr>
            <a:r>
              <a:rPr lang="da-DK" sz="1000" b="1" dirty="0"/>
              <a:t> </a:t>
            </a:r>
            <a:r>
              <a:rPr lang="da-DK" sz="1000" b="1" dirty="0" smtClean="0"/>
              <a:t>                                                    &lt; 6 mdr. givet i forbindelse med kemoterapi</a:t>
            </a:r>
          </a:p>
          <a:p>
            <a:pPr marL="45720" indent="0">
              <a:buNone/>
            </a:pPr>
            <a:r>
              <a:rPr lang="da-DK" sz="1200" dirty="0"/>
              <a:t> </a:t>
            </a:r>
            <a:r>
              <a:rPr lang="da-DK" sz="1200" dirty="0" smtClean="0"/>
              <a:t>                                            </a:t>
            </a:r>
            <a:endParaRPr lang="da-DK" sz="600" dirty="0"/>
          </a:p>
          <a:p>
            <a:r>
              <a:rPr lang="da-DK" sz="1200" b="1" dirty="0"/>
              <a:t>Eksklusionskriterier:	</a:t>
            </a:r>
            <a:r>
              <a:rPr lang="da-DK" sz="1200" dirty="0" smtClean="0"/>
              <a:t>Performance score &gt; 1, forventet restlevetid &lt; 12 mdr. </a:t>
            </a:r>
          </a:p>
          <a:p>
            <a:endParaRPr lang="da-DK" sz="1200" b="1" dirty="0" smtClean="0"/>
          </a:p>
          <a:p>
            <a:r>
              <a:rPr lang="da-DK" sz="1200" b="1" dirty="0" smtClean="0"/>
              <a:t>Primære </a:t>
            </a:r>
            <a:r>
              <a:rPr lang="da-DK" sz="1200" b="1" dirty="0"/>
              <a:t>effektmål</a:t>
            </a:r>
            <a:r>
              <a:rPr lang="da-DK" sz="1200" b="1" dirty="0" smtClean="0"/>
              <a:t>:</a:t>
            </a:r>
            <a:r>
              <a:rPr lang="da-DK" sz="1200" dirty="0"/>
              <a:t>	</a:t>
            </a:r>
            <a:r>
              <a:rPr lang="da-DK" sz="1200" dirty="0" smtClean="0"/>
              <a:t>Tid til radiologisk progression</a:t>
            </a:r>
            <a:endParaRPr lang="da-DK" sz="1200" dirty="0"/>
          </a:p>
          <a:p>
            <a:pPr>
              <a:lnSpc>
                <a:spcPct val="150000"/>
              </a:lnSpc>
            </a:pPr>
            <a:r>
              <a:rPr lang="da-DK" sz="1200" b="1" dirty="0" smtClean="0"/>
              <a:t>Sekundære </a:t>
            </a:r>
            <a:r>
              <a:rPr lang="da-DK" sz="1200" b="1" dirty="0"/>
              <a:t>effektmål</a:t>
            </a:r>
            <a:r>
              <a:rPr lang="da-DK" sz="1200" b="1" dirty="0" smtClean="0"/>
              <a:t>:	</a:t>
            </a:r>
            <a:r>
              <a:rPr lang="da-DK" sz="1200" dirty="0" smtClean="0"/>
              <a:t>Tid til biokemisk progression, overlevelse, QOL</a:t>
            </a:r>
          </a:p>
          <a:p>
            <a:pPr>
              <a:lnSpc>
                <a:spcPct val="150000"/>
              </a:lnSpc>
            </a:pPr>
            <a:r>
              <a:rPr lang="da-DK" sz="1200" dirty="0" smtClean="0"/>
              <a:t>Patienter, der umiddelbart opfylder inklusionskriterier kan henvises, hvis de er interesserede i yderligere information eller deltagelse</a:t>
            </a:r>
            <a:endParaRPr lang="da-DK" sz="1200" dirty="0"/>
          </a:p>
          <a:p>
            <a:pPr marL="45720" indent="0">
              <a:buNone/>
            </a:pPr>
            <a:endParaRPr lang="da-DK" b="1" dirty="0">
              <a:solidFill>
                <a:srgbClr val="FF0000"/>
              </a:solidFill>
            </a:endParaRPr>
          </a:p>
        </p:txBody>
      </p:sp>
    </p:spTree>
    <p:extLst>
      <p:ext uri="{BB962C8B-B14F-4D97-AF65-F5344CB8AC3E}">
        <p14:creationId xmlns:p14="http://schemas.microsoft.com/office/powerpoint/2010/main" val="23720243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179512" y="6011996"/>
            <a:ext cx="6336704" cy="584775"/>
          </a:xfrm>
          <a:prstGeom prst="rect">
            <a:avLst/>
          </a:prstGeom>
          <a:noFill/>
        </p:spPr>
        <p:txBody>
          <a:bodyPr wrap="square" rtlCol="0">
            <a:spAutoFit/>
          </a:bodyPr>
          <a:lstStyle/>
          <a:p>
            <a:r>
              <a:rPr lang="da-DK" sz="1600" dirty="0" smtClean="0">
                <a:solidFill>
                  <a:schemeClr val="bg1"/>
                </a:solidFill>
                <a:latin typeface="Arial" panose="020B0604020202020204" pitchFamily="34" charset="0"/>
                <a:cs typeface="Arial" panose="020B0604020202020204" pitchFamily="34" charset="0"/>
              </a:rPr>
              <a:t>Prostatacancer  -</a:t>
            </a:r>
          </a:p>
          <a:p>
            <a:r>
              <a:rPr lang="da-DK" sz="1600" dirty="0" smtClean="0">
                <a:solidFill>
                  <a:schemeClr val="bg1"/>
                </a:solidFill>
                <a:latin typeface="Arial" panose="020B0604020202020204" pitchFamily="34" charset="0"/>
                <a:cs typeface="Arial" panose="020B0604020202020204" pitchFamily="34" charset="0"/>
              </a:rPr>
              <a:t>En guide til aktive studier, Copenhagen </a:t>
            </a:r>
            <a:r>
              <a:rPr lang="da-DK" sz="1600" dirty="0" err="1" smtClean="0">
                <a:solidFill>
                  <a:schemeClr val="bg1"/>
                </a:solidFill>
                <a:latin typeface="Arial" panose="020B0604020202020204" pitchFamily="34" charset="0"/>
                <a:cs typeface="Arial" panose="020B0604020202020204" pitchFamily="34" charset="0"/>
              </a:rPr>
              <a:t>Prostate</a:t>
            </a:r>
            <a:r>
              <a:rPr lang="da-DK" sz="1600" dirty="0" smtClean="0">
                <a:solidFill>
                  <a:schemeClr val="bg1"/>
                </a:solidFill>
                <a:latin typeface="Arial" panose="020B0604020202020204" pitchFamily="34" charset="0"/>
                <a:cs typeface="Arial" panose="020B0604020202020204" pitchFamily="34" charset="0"/>
              </a:rPr>
              <a:t> Cancer Center </a:t>
            </a:r>
            <a:endParaRPr lang="da-DK" sz="1600" dirty="0">
              <a:solidFill>
                <a:schemeClr val="bg1"/>
              </a:solidFill>
              <a:latin typeface="Arial" panose="020B0604020202020204" pitchFamily="34" charset="0"/>
              <a:cs typeface="Arial" panose="020B0604020202020204" pitchFamily="34" charset="0"/>
            </a:endParaRPr>
          </a:p>
        </p:txBody>
      </p:sp>
      <p:grpSp>
        <p:nvGrpSpPr>
          <p:cNvPr id="6" name="Gruppe 5"/>
          <p:cNvGrpSpPr/>
          <p:nvPr/>
        </p:nvGrpSpPr>
        <p:grpSpPr>
          <a:xfrm>
            <a:off x="7167103" y="5329808"/>
            <a:ext cx="1728192" cy="1051520"/>
            <a:chOff x="7167103" y="5329808"/>
            <a:chExt cx="1728192" cy="1051520"/>
          </a:xfrm>
        </p:grpSpPr>
        <p:sp>
          <p:nvSpPr>
            <p:cNvPr id="7" name="Tilbage eller forrige 6">
              <a:hlinkClick r:id="rId3" action="ppaction://hlinksldjump" highlightClick="1"/>
            </p:cNvPr>
            <p:cNvSpPr/>
            <p:nvPr/>
          </p:nvSpPr>
          <p:spPr>
            <a:xfrm>
              <a:off x="7200292" y="5699140"/>
              <a:ext cx="1368152" cy="68218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kstfelt 7"/>
            <p:cNvSpPr txBox="1"/>
            <p:nvPr/>
          </p:nvSpPr>
          <p:spPr>
            <a:xfrm>
              <a:off x="7167103" y="5329808"/>
              <a:ext cx="1728192" cy="369332"/>
            </a:xfrm>
            <a:prstGeom prst="rect">
              <a:avLst/>
            </a:prstGeom>
            <a:noFill/>
          </p:spPr>
          <p:txBody>
            <a:bodyPr wrap="square" rtlCol="0">
              <a:spAutoFit/>
            </a:bodyPr>
            <a:lstStyle/>
            <a:p>
              <a:r>
                <a:rPr lang="en-US" dirty="0" err="1" smtClean="0"/>
                <a:t>Tilbage</a:t>
              </a:r>
              <a:r>
                <a:rPr lang="en-US" dirty="0" smtClean="0"/>
                <a:t> </a:t>
              </a:r>
              <a:r>
                <a:rPr lang="en-US" dirty="0" err="1" smtClean="0"/>
                <a:t>til</a:t>
              </a:r>
              <a:r>
                <a:rPr lang="en-US" dirty="0" smtClean="0"/>
                <a:t> start</a:t>
              </a:r>
              <a:endParaRPr lang="en-US" dirty="0"/>
            </a:p>
          </p:txBody>
        </p:sp>
      </p:grpSp>
      <p:sp>
        <p:nvSpPr>
          <p:cNvPr id="10" name="Titel 1"/>
          <p:cNvSpPr>
            <a:spLocks noGrp="1"/>
          </p:cNvSpPr>
          <p:nvPr>
            <p:ph type="title"/>
          </p:nvPr>
        </p:nvSpPr>
        <p:spPr>
          <a:xfrm>
            <a:off x="200100" y="2564904"/>
            <a:ext cx="6552728" cy="1828800"/>
          </a:xfrm>
        </p:spPr>
        <p:txBody>
          <a:bodyPr/>
          <a:lstStyle/>
          <a:p>
            <a:pPr algn="ctr"/>
            <a:r>
              <a:rPr lang="da-DK" sz="4000" dirty="0">
                <a:latin typeface="Arial" panose="020B0604020202020204" pitchFamily="34" charset="0"/>
                <a:cs typeface="Arial" panose="020B0604020202020204" pitchFamily="34" charset="0"/>
              </a:rPr>
              <a:t>Prostatacancer </a:t>
            </a:r>
            <a:r>
              <a:rPr lang="da-DK" sz="4400" dirty="0">
                <a:latin typeface="Arial" panose="020B0604020202020204" pitchFamily="34" charset="0"/>
                <a:cs typeface="Arial" panose="020B0604020202020204" pitchFamily="34" charset="0"/>
              </a:rPr>
              <a:t> </a:t>
            </a:r>
            <a:r>
              <a:rPr lang="da-DK" sz="4400" dirty="0" smtClean="0">
                <a:latin typeface="Arial" panose="020B0604020202020204" pitchFamily="34" charset="0"/>
                <a:cs typeface="Arial" panose="020B0604020202020204" pitchFamily="34" charset="0"/>
              </a:rPr>
              <a:t/>
            </a:r>
            <a:br>
              <a:rPr lang="da-DK" sz="4400" dirty="0" smtClean="0">
                <a:latin typeface="Arial" panose="020B0604020202020204" pitchFamily="34" charset="0"/>
                <a:cs typeface="Arial" panose="020B0604020202020204" pitchFamily="34" charset="0"/>
              </a:rPr>
            </a:b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r>
              <a:rPr lang="da-DK" sz="2400" dirty="0" smtClean="0">
                <a:latin typeface="Arial" panose="020B0604020202020204" pitchFamily="34" charset="0"/>
                <a:cs typeface="Arial" panose="020B0604020202020204" pitchFamily="34" charset="0"/>
              </a:rPr>
              <a:t>En </a:t>
            </a:r>
            <a:r>
              <a:rPr lang="da-DK" sz="2400" dirty="0">
                <a:latin typeface="Arial" panose="020B0604020202020204" pitchFamily="34" charset="0"/>
                <a:cs typeface="Arial" panose="020B0604020202020204" pitchFamily="34" charset="0"/>
              </a:rPr>
              <a:t>guide til aktive </a:t>
            </a:r>
            <a:r>
              <a:rPr lang="da-DK" sz="2400" dirty="0" smtClean="0">
                <a:latin typeface="Arial" panose="020B0604020202020204" pitchFamily="34" charset="0"/>
                <a:cs typeface="Arial" panose="020B0604020202020204" pitchFamily="34" charset="0"/>
              </a:rPr>
              <a:t>studier</a:t>
            </a:r>
            <a:br>
              <a:rPr lang="da-DK" sz="2400" dirty="0" smtClean="0">
                <a:latin typeface="Arial" panose="020B0604020202020204" pitchFamily="34" charset="0"/>
                <a:cs typeface="Arial" panose="020B0604020202020204" pitchFamily="34" charset="0"/>
              </a:rPr>
            </a:br>
            <a:r>
              <a:rPr lang="da-DK" sz="2400" dirty="0">
                <a:latin typeface="Arial" panose="020B0604020202020204" pitchFamily="34" charset="0"/>
                <a:cs typeface="Arial" panose="020B0604020202020204" pitchFamily="34" charset="0"/>
              </a:rPr>
              <a:t/>
            </a:r>
            <a:br>
              <a:rPr lang="da-DK" sz="2400" dirty="0">
                <a:latin typeface="Arial" panose="020B0604020202020204" pitchFamily="34" charset="0"/>
                <a:cs typeface="Arial" panose="020B0604020202020204" pitchFamily="34" charset="0"/>
              </a:rPr>
            </a:br>
            <a:r>
              <a:rPr lang="da-DK" sz="2400" dirty="0" smtClean="0">
                <a:latin typeface="Arial" panose="020B0604020202020204" pitchFamily="34" charset="0"/>
                <a:cs typeface="Arial" panose="020B0604020202020204" pitchFamily="34" charset="0"/>
              </a:rPr>
              <a:t>Copenhagen </a:t>
            </a:r>
            <a:r>
              <a:rPr lang="da-DK" sz="2400" dirty="0" err="1">
                <a:latin typeface="Arial" panose="020B0604020202020204" pitchFamily="34" charset="0"/>
                <a:cs typeface="Arial" panose="020B0604020202020204" pitchFamily="34" charset="0"/>
              </a:rPr>
              <a:t>Prostate</a:t>
            </a:r>
            <a:r>
              <a:rPr lang="da-DK" sz="2400" dirty="0">
                <a:latin typeface="Arial" panose="020B0604020202020204" pitchFamily="34" charset="0"/>
                <a:cs typeface="Arial" panose="020B0604020202020204" pitchFamily="34" charset="0"/>
              </a:rPr>
              <a:t> Cancer </a:t>
            </a:r>
            <a:r>
              <a:rPr lang="da-DK" sz="2400" dirty="0" smtClean="0">
                <a:latin typeface="Arial" panose="020B0604020202020204" pitchFamily="34" charset="0"/>
                <a:cs typeface="Arial" panose="020B0604020202020204" pitchFamily="34" charset="0"/>
              </a:rPr>
              <a:t>Center</a:t>
            </a:r>
            <a:br>
              <a:rPr lang="da-DK" sz="2400" dirty="0" smtClean="0">
                <a:latin typeface="Arial" panose="020B0604020202020204" pitchFamily="34" charset="0"/>
                <a:cs typeface="Arial" panose="020B0604020202020204" pitchFamily="34" charset="0"/>
              </a:rPr>
            </a:br>
            <a:r>
              <a:rPr lang="da-DK" sz="2400" dirty="0" smtClean="0">
                <a:latin typeface="Arial" panose="020B0604020202020204" pitchFamily="34" charset="0"/>
                <a:cs typeface="Arial" panose="020B0604020202020204" pitchFamily="34" charset="0"/>
              </a:rPr>
              <a:t/>
            </a:r>
            <a:br>
              <a:rPr lang="da-DK" sz="2400" dirty="0" smtClean="0">
                <a:latin typeface="Arial" panose="020B0604020202020204" pitchFamily="34" charset="0"/>
                <a:cs typeface="Arial" panose="020B0604020202020204" pitchFamily="34" charset="0"/>
              </a:rPr>
            </a:br>
            <a:r>
              <a:rPr lang="da-DK" sz="2400" dirty="0" smtClean="0">
                <a:latin typeface="Arial" panose="020B0604020202020204" pitchFamily="34" charset="0"/>
                <a:cs typeface="Arial" panose="020B0604020202020204" pitchFamily="34" charset="0"/>
              </a:rPr>
              <a:t>Urologisk afd. D, Rigshospitalet</a:t>
            </a:r>
            <a:br>
              <a:rPr lang="da-DK" sz="2400" dirty="0" smtClean="0">
                <a:latin typeface="Arial" panose="020B0604020202020204" pitchFamily="34" charset="0"/>
                <a:cs typeface="Arial" panose="020B0604020202020204" pitchFamily="34" charset="0"/>
              </a:rPr>
            </a:br>
            <a:r>
              <a:rPr lang="da-DK" sz="2400" dirty="0">
                <a:latin typeface="Arial" panose="020B0604020202020204" pitchFamily="34" charset="0"/>
                <a:cs typeface="Arial" panose="020B0604020202020204" pitchFamily="34" charset="0"/>
              </a:rPr>
              <a:t/>
            </a:r>
            <a:br>
              <a:rPr lang="da-DK" sz="2400" dirty="0">
                <a:latin typeface="Arial" panose="020B0604020202020204" pitchFamily="34" charset="0"/>
                <a:cs typeface="Arial" panose="020B0604020202020204" pitchFamily="34" charset="0"/>
              </a:rPr>
            </a:br>
            <a:r>
              <a:rPr lang="da-DK" sz="2400" dirty="0" smtClean="0">
                <a:latin typeface="Arial" panose="020B0604020202020204" pitchFamily="34" charset="0"/>
                <a:cs typeface="Arial" panose="020B0604020202020204" pitchFamily="34" charset="0"/>
              </a:rPr>
              <a:t>Opdateres når der kommer yderligere studier </a:t>
            </a:r>
            <a:r>
              <a:rPr lang="da-DK" sz="4400" dirty="0">
                <a:latin typeface="Arial" panose="020B0604020202020204" pitchFamily="34" charset="0"/>
                <a:cs typeface="Arial" panose="020B0604020202020204" pitchFamily="34" charset="0"/>
              </a:rPr>
              <a:t/>
            </a:r>
            <a:br>
              <a:rPr lang="da-DK" sz="4400" dirty="0">
                <a:latin typeface="Arial" panose="020B0604020202020204" pitchFamily="34" charset="0"/>
                <a:cs typeface="Arial" panose="020B0604020202020204" pitchFamily="34" charset="0"/>
              </a:rPr>
            </a:br>
            <a:endParaRPr lang="da-DK" dirty="0"/>
          </a:p>
        </p:txBody>
      </p:sp>
    </p:spTree>
    <p:extLst>
      <p:ext uri="{BB962C8B-B14F-4D97-AF65-F5344CB8AC3E}">
        <p14:creationId xmlns:p14="http://schemas.microsoft.com/office/powerpoint/2010/main" val="21828580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itter">
  <a:themeElements>
    <a:clrScheme name="Elemente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Gitter">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itter">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b299c646e582482fb9ed797643e81c70 xmlns="05e94842-7e9a-43d3-a023-a5f04f032842">
      <Terms xmlns="http://schemas.microsoft.com/office/infopath/2007/PartnerControls"/>
    </b299c646e582482fb9ed797643e81c70>
    <RightsOfUse2 xmlns="7f04e2ce-2d3e-4f8c-80ca-2b6336ea3ded">Copenhagen Prostate Cancer Center Rigshospitalet</RightsOfUse2>
    <j41a025d9000464ea9cf6db962ba6d3c xmlns="05e94842-7e9a-43d3-a023-a5f04f032842">
      <Terms xmlns="http://schemas.microsoft.com/office/infopath/2007/PartnerControls"/>
    </j41a025d9000464ea9cf6db962ba6d3c>
    <l685540e4eb74f43a6beafdd4ed810f7 xmlns="05e94842-7e9a-43d3-a023-a5f04f032842">
      <Terms xmlns="http://schemas.microsoft.com/office/infopath/2007/PartnerControls"/>
    </l685540e4eb74f43a6beafdd4ed810f7>
    <PublishingExpirationDate xmlns="http://schemas.microsoft.com/sharepoint/v3" xsi:nil="true"/>
    <PublishingStartDate xmlns="http://schemas.microsoft.com/sharepoint/v3" xsi:nil="true"/>
    <wic_System_Copyright xmlns="http://schemas.microsoft.com/sharepoint/v3/fields" xsi:nil="true"/>
    <TaxCatchAll xmlns="05e94842-7e9a-43d3-a023-a5f04f032842"/>
    <_dlc_DocId xmlns="05e94842-7e9a-43d3-a023-a5f04f032842">HRIGSHOS-3066-1</_dlc_DocId>
    <_dlc_DocIdUrl xmlns="05e94842-7e9a-43d3-a023-a5f04f032842">
      <Url>https://www.rigshospitalet.dk/afdelinger-og-klinikker/kraeft-og-organsygdomme/urinvejskirurgi/forskning/prostate-cancer-center/_layouts/15/DocIdRedir.aspx?ID=HRIGSHOS-3066-1</Url>
      <Description>HRIGSHOS-3066-1</Description>
    </_dlc_DocIdUrl>
    <Samtykkenummer xmlns="05e94842-7e9a-43d3-a023-a5f04f032842" xsi:nil="true"/>
    <Samtykkenummer_x0020__x0028_EKSTRA_x0020_FELT_x0029_ xmlns="05e94842-7e9a-43d3-a023-a5f04f032842" xsi:nil="true"/>
    <Dokumenttype xmlns="05e94842-7e9a-43d3-a023-a5f04f032842" xsi:nil="true"/>
    <Yderligere_x0020_information xmlns="05e94842-7e9a-43d3-a023-a5f04f032842" xsi:nil="true"/>
    <Sidst_x0020_opdateret xmlns="05e94842-7e9a-43d3-a023-a5f04f03284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AE6AAA15AFEF904C96879967BDA729EF" ma:contentTypeVersion="10" ma:contentTypeDescription="Opret et nyt dokument." ma:contentTypeScope="" ma:versionID="e7f9955e89b3c3f0f33b9083585782ca">
  <xsd:schema xmlns:xsd="http://www.w3.org/2001/XMLSchema" xmlns:xs="http://www.w3.org/2001/XMLSchema" xmlns:p="http://schemas.microsoft.com/office/2006/metadata/properties" xmlns:ns1="http://schemas.microsoft.com/sharepoint/v3" xmlns:ns2="05e94842-7e9a-43d3-a023-a5f04f032842" xmlns:ns3="http://schemas.microsoft.com/sharepoint/v3/fields" xmlns:ns4="7f04e2ce-2d3e-4f8c-80ca-2b6336ea3ded" targetNamespace="http://schemas.microsoft.com/office/2006/metadata/properties" ma:root="true" ma:fieldsID="4613c8313b1ca813f59fa397c443344e" ns1:_="" ns2:_="" ns3:_="" ns4:_="">
    <xsd:import namespace="http://schemas.microsoft.com/sharepoint/v3"/>
    <xsd:import namespace="05e94842-7e9a-43d3-a023-a5f04f032842"/>
    <xsd:import namespace="http://schemas.microsoft.com/sharepoint/v3/fields"/>
    <xsd:import namespace="7f04e2ce-2d3e-4f8c-80ca-2b6336ea3ded"/>
    <xsd:element name="properties">
      <xsd:complexType>
        <xsd:sequence>
          <xsd:element name="documentManagement">
            <xsd:complexType>
              <xsd:all>
                <xsd:element ref="ns2:_dlc_DocId" minOccurs="0"/>
                <xsd:element ref="ns2:_dlc_DocIdUrl" minOccurs="0"/>
                <xsd:element ref="ns2:_dlc_DocIdPersistId" minOccurs="0"/>
                <xsd:element ref="ns1:PublishingStartDate" minOccurs="0"/>
                <xsd:element ref="ns1:PublishingExpirationDate" minOccurs="0"/>
                <xsd:element ref="ns2:b299c646e582482fb9ed797643e81c70" minOccurs="0"/>
                <xsd:element ref="ns2:TaxCatchAll" minOccurs="0"/>
                <xsd:element ref="ns2:j41a025d9000464ea9cf6db962ba6d3c" minOccurs="0"/>
                <xsd:element ref="ns2:l685540e4eb74f43a6beafdd4ed810f7" minOccurs="0"/>
                <xsd:element ref="ns3:wic_System_Copyright" minOccurs="0"/>
                <xsd:element ref="ns4:RightsOfUse2"/>
                <xsd:element ref="ns2:Samtykkenummer" minOccurs="0"/>
                <xsd:element ref="ns2:Samtykkenummer_x0020__x0028_EKSTRA_x0020_FELT_x0029_" minOccurs="0"/>
                <xsd:element ref="ns2:Sidst_x0020_opdateret" minOccurs="0"/>
                <xsd:element ref="ns2:Dokumenttype" minOccurs="0"/>
                <xsd:element ref="ns2:Yderligere_x0020_inform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11" nillable="true" ma:displayName="Startdato for planlægning" ma:description="Startdato for planlægning er en webstedskolonne, der blev oprettet vha. publiceringsfunktionen. Den bruges til at angive den dato og det klokkeslæt, hvor denne side først vil være synlig for besøgende på webstedet." ma:hidden="true" ma:internalName="PublishingStartDate">
      <xsd:simpleType>
        <xsd:restriction base="dms:Unknown"/>
      </xsd:simpleType>
    </xsd:element>
    <xsd:element name="PublishingExpirationDate" ma:index="12" nillable="true" ma:displayName="Slutdato for planlægning" ma:description="Slutdato for planlægning er en webstedskolonne, der blev oprettet vha. publiceringsfunktionen. Den bruges til at angive den dato og det klokkeslæt, hvor denne side ikke længere vil være synlig for besøgende på webstedet."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5e94842-7e9a-43d3-a023-a5f04f032842" elementFormDefault="qualified">
    <xsd:import namespace="http://schemas.microsoft.com/office/2006/documentManagement/types"/>
    <xsd:import namespace="http://schemas.microsoft.com/office/infopath/2007/PartnerControls"/>
    <xsd:element name="_dlc_DocId" ma:index="8" nillable="true" ma:displayName="Værdi for dokument-id" ma:description="Værdien af det dokument-id, der er tildelt dette element." ma:internalName="_dlc_DocId" ma:readOnly="true">
      <xsd:simpleType>
        <xsd:restriction base="dms:Text"/>
      </xsd:simpleType>
    </xsd:element>
    <xsd:element name="_dlc_DocIdUrl" ma:index="9" nillable="true" ma:displayName="Dokument-id" ma:description="Permanent link til dette dok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b299c646e582482fb9ed797643e81c70" ma:index="14" nillable="true" ma:taxonomy="true" ma:internalName="b299c646e582482fb9ed797643e81c70" ma:taxonomyFieldName="taggedtags" ma:displayName="Emneord" ma:fieldId="{b299c646-e582-482f-b9ed-797643e81c70}" ma:taxonomyMulti="true" ma:sspId="b335dc01-0bcb-4bbd-8ab2-2c7581a3c65b" ma:termSetId="d9ed31b2-1a12-4439-8d9a-3a6454bf9bc8" ma:anchorId="00000000-0000-0000-0000-000000000000" ma:open="true" ma:isKeyword="false">
      <xsd:complexType>
        <xsd:sequence>
          <xsd:element ref="pc:Terms" minOccurs="0" maxOccurs="1"/>
        </xsd:sequence>
      </xsd:complexType>
    </xsd:element>
    <xsd:element name="TaxCatchAll" ma:index="15" nillable="true" ma:displayName="Taxonomy Catch All Column" ma:description="" ma:hidden="true" ma:list="{267e6105-1189-44f4-92ce-e65ff7f42478}" ma:internalName="TaxCatchAll" ma:showField="CatchAllData" ma:web="05e94842-7e9a-43d3-a023-a5f04f032842">
      <xsd:complexType>
        <xsd:complexContent>
          <xsd:extension base="dms:MultiChoiceLookup">
            <xsd:sequence>
              <xsd:element name="Value" type="dms:Lookup" maxOccurs="unbounded" minOccurs="0" nillable="true"/>
            </xsd:sequence>
          </xsd:extension>
        </xsd:complexContent>
      </xsd:complexType>
    </xsd:element>
    <xsd:element name="j41a025d9000464ea9cf6db962ba6d3c" ma:index="17" nillable="true" ma:taxonomy="true" ma:internalName="j41a025d9000464ea9cf6db962ba6d3c" ma:taxonomyFieldName="division" ma:displayName="Virksomhed" ma:fieldId="{341a025d-9000-464e-a9cf-6db962ba6d3c}" ma:sspId="b335dc01-0bcb-4bbd-8ab2-2c7581a3c65b" ma:termSetId="21ff0452-a813-4667-834b-2b1a3f341dda" ma:anchorId="00000000-0000-0000-0000-000000000000" ma:open="true" ma:isKeyword="false">
      <xsd:complexType>
        <xsd:sequence>
          <xsd:element ref="pc:Terms" minOccurs="0" maxOccurs="1"/>
        </xsd:sequence>
      </xsd:complexType>
    </xsd:element>
    <xsd:element name="l685540e4eb74f43a6beafdd4ed810f7" ma:index="19" nillable="true" ma:taxonomy="true" ma:internalName="l685540e4eb74f43a6beafdd4ed810f7" ma:taxonomyFieldName="unit" ma:displayName="Enhed" ma:fieldId="{5685540e-4eb7-4f43-a6be-afdd4ed810f7}" ma:sspId="b335dc01-0bcb-4bbd-8ab2-2c7581a3c65b" ma:termSetId="b8e18aba-abaa-48d4-b0c3-8c4aae54e1fc" ma:anchorId="b325f6cf-19cb-4151-83ec-282b1c731b70" ma:open="true" ma:isKeyword="false">
      <xsd:complexType>
        <xsd:sequence>
          <xsd:element ref="pc:Terms" minOccurs="0" maxOccurs="1"/>
        </xsd:sequence>
      </xsd:complexType>
    </xsd:element>
    <xsd:element name="Samtykkenummer" ma:index="22" nillable="true" ma:displayName="Samtykkenummer" ma:description="Her skrives det syv cifrede dokumentnummer samtykket har i Workzone, Hvis der er flere numre tilknyttet til billedet adskilles de med semikolon. &#10;Hvis der er tale om et situationsbillede - skrives &quot;Situationsbillede&quot;. &#10;Hvis der er tale om et billede fra Colourbox - skrives &quot;Colourbox&quot;.&#10;OBS: Der er plads til 31 samtykkenumre i feltet (inkl. semikolon)." ma:internalName="Samtykkenummer">
      <xsd:simpleType>
        <xsd:restriction base="dms:Note">
          <xsd:maxLength value="255"/>
        </xsd:restriction>
      </xsd:simpleType>
    </xsd:element>
    <xsd:element name="Samtykkenummer_x0020__x0028_EKSTRA_x0020_FELT_x0029_" ma:index="23" nillable="true" ma:displayName="Samtykkenummer (EKSTRA FELT)" ma:description="Brug kun dette felt, hvis der skal sættes flere end 31 samtykkenumre på et dokument eller billede.&#10;OBS: Der er plads til 31 samtykkenumre i feltet (inkl. semikolon)." ma:internalName="Samtykkenummer_x0020__x0028_EKSTRA_x0020_FELT_x0029_">
      <xsd:simpleType>
        <xsd:restriction base="dms:Note">
          <xsd:maxLength value="255"/>
        </xsd:restriction>
      </xsd:simpleType>
    </xsd:element>
    <xsd:element name="Sidst_x0020_opdateret" ma:index="24" nillable="true" ma:displayName="Sidst opdateret" ma:format="DateOnly" ma:internalName="Sidst_x0020_opdateret">
      <xsd:simpleType>
        <xsd:restriction base="dms:DateTime"/>
      </xsd:simpleType>
    </xsd:element>
    <xsd:element name="Dokumenttype" ma:index="25" nillable="true" ma:displayName="Dokumenttype" ma:format="Dropdown" ma:internalName="Dokumenttype">
      <xsd:simpleType>
        <xsd:restriction base="dms:Choice">
          <xsd:enumeration value="Vejledning"/>
          <xsd:enumeration value="Formular"/>
          <xsd:enumeration value="Præsentation"/>
          <xsd:enumeration value="Andet"/>
        </xsd:restriction>
      </xsd:simpleType>
    </xsd:element>
    <xsd:element name="Yderligere_x0020_information" ma:index="26" nillable="true" ma:displayName="Yderligere information" ma:internalName="Yderligere_x0020_informa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0"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f04e2ce-2d3e-4f8c-80ca-2b6336ea3ded" elementFormDefault="qualified">
    <xsd:import namespace="http://schemas.microsoft.com/office/2006/documentManagement/types"/>
    <xsd:import namespace="http://schemas.microsoft.com/office/infopath/2007/PartnerControls"/>
    <xsd:element name="RightsOfUse2" ma:index="21" ma:displayName="Brugsret" ma:default="Fri afbenyttelse" ma:internalName="RightsOfUse2">
      <xsd:simpleType>
        <xsd:union memberTypes="dms:Text">
          <xsd:simpleType>
            <xsd:restriction base="dms:Choice">
              <xsd:enumeration value="Fri afbenyttelse"/>
              <xsd:enumeration value="Kun intranet"/>
            </xsd:restriction>
          </xsd:simpleType>
        </xsd:un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C18384D6-04B9-430D-AA6B-DDEB0D1934B8}"/>
</file>

<file path=customXml/itemProps2.xml><?xml version="1.0" encoding="utf-8"?>
<ds:datastoreItem xmlns:ds="http://schemas.openxmlformats.org/officeDocument/2006/customXml" ds:itemID="{48D6A1B8-B43B-4E41-ADEA-38D9EABD7D3C}"/>
</file>

<file path=customXml/itemProps3.xml><?xml version="1.0" encoding="utf-8"?>
<ds:datastoreItem xmlns:ds="http://schemas.openxmlformats.org/officeDocument/2006/customXml" ds:itemID="{E2C2886A-5159-4B14-9EF6-ADB4CA2263F1}"/>
</file>

<file path=customXml/itemProps4.xml><?xml version="1.0" encoding="utf-8"?>
<ds:datastoreItem xmlns:ds="http://schemas.openxmlformats.org/officeDocument/2006/customXml" ds:itemID="{1B31BDAE-2C41-439F-95A1-A9AE163AA036}"/>
</file>

<file path=docProps/app.xml><?xml version="1.0" encoding="utf-8"?>
<Properties xmlns="http://schemas.openxmlformats.org/officeDocument/2006/extended-properties" xmlns:vt="http://schemas.openxmlformats.org/officeDocument/2006/docPropsVTypes">
  <Template>Grid</Template>
  <TotalTime>960</TotalTime>
  <Words>703</Words>
  <Application>Microsoft Office PowerPoint</Application>
  <PresentationFormat>Skærmshow (4:3)</PresentationFormat>
  <Paragraphs>276</Paragraphs>
  <Slides>27</Slides>
  <Notes>27</Notes>
  <HiddenSlides>0</HiddenSlides>
  <MMClips>0</MMClips>
  <ScaleCrop>false</ScaleCrop>
  <HeadingPairs>
    <vt:vector size="4" baseType="variant">
      <vt:variant>
        <vt:lpstr>Tema</vt:lpstr>
      </vt:variant>
      <vt:variant>
        <vt:i4>1</vt:i4>
      </vt:variant>
      <vt:variant>
        <vt:lpstr>Diastitler</vt:lpstr>
      </vt:variant>
      <vt:variant>
        <vt:i4>27</vt:i4>
      </vt:variant>
    </vt:vector>
  </HeadingPairs>
  <TitlesOfParts>
    <vt:vector size="28" baseType="lpstr">
      <vt:lpstr>Gitter</vt:lpstr>
      <vt:lpstr>Prostatacancer    En guide til aktive studier  Copenhagen Prostate Cancer Center  Urologisk afd. D, Rigshospitalet  </vt:lpstr>
      <vt:lpstr>Prostatacancer   Denne lysbillede serier kan fungere som en hjælp   til at identificere potentielle kandidater til kliniske   studier.  Besvarelser af de enkelte spørgsmål på slides vil   guide dig i retning af mulige relevante kliniske studier.      </vt:lpstr>
      <vt:lpstr>Prostatacancer   Lysbillede serien indeholder links, der fører fra   besvarelsen videre til de relevante kliniske studier.  Links aktiveres ved at klikke på pilene.  For de enkelte studier er opført inklusionskriterier og de væsentligste eksklusionskriterier      </vt:lpstr>
      <vt:lpstr>Prostatacancer   Du er altid velkommen til at kontakte   Copenhagen Prostate Cancer Center   telefon 35 45 74 15  eller cpc@regionh.dk  eller lisa.gruschy@regionh.dk  eller klaus.brasso@regionh.dk  Eventuelle henvisninger eller forespørgsler kan sendes direkte.        </vt:lpstr>
      <vt:lpstr>Prostatacancer   Lysbillederne inddeler patienterne i kategorier      Ingen tidligere behandling    Tidligere kurativ behandling    Hormonsensitiv metastatisk sygdom    Kastrationsresistent sygdom        </vt:lpstr>
      <vt:lpstr>Prostatacancer   Ingen tidligere behandling  Klinisk lokalavanceret sygdom kandidat til kurativ behandling   Klinisk lokaliseret eller lokal avanceret sygdom kandidat til behandling med antiandrogen     Metastatisk prostatacancer før eller i forbindelse med opstart af hormonbehandling (hormonsensitiv)    </vt:lpstr>
      <vt:lpstr>Prostatacancer   Klinisk lokalavanceret sygdom kandidat til kurativ behandling   SPCG-15, åbent randomiseret studie  Randomisering: primær radikal prostatektomi       </vt:lpstr>
      <vt:lpstr>SPCG-15</vt:lpstr>
      <vt:lpstr>Prostatacancer   Klinisk lokaliseret eller lokalavanceret sygdom kandidat til behandling med antiandrogen    SPCG-14, åbent randomiseret studie  Randomisering:   Antiandrogen versus antiandrogen + Taxotere       </vt:lpstr>
      <vt:lpstr>PSA-Erect / SPCG-14</vt:lpstr>
      <vt:lpstr>Prostatacancer   Patienter i biokemisk progression efter tidligere   kurativt intenderet behandling     Radikal prostatektomi    Strålebehandling     </vt:lpstr>
      <vt:lpstr>Prostatacancer   Patienter i biokemisk progression efter prostatektomi  Der er 2 aktivt rekrutterende studier,   1: PSA-ERECT / SPCG14   2: EMBARK.  Studierne anvender forskellige kriterier for inklusion         </vt:lpstr>
      <vt:lpstr>Prostatacancer   Patienter i biokemisk progression efter prostatektomi  1: PSA &gt; 10 ng/ml  2: PSAdoblingstid &lt; 12 mdr og PSA &gt; 0,5 ng/ml  3:  PSA &gt; 2 ng/ml og PSA doblingstid &lt; 9 mdr.        </vt:lpstr>
      <vt:lpstr>PSA-Erect / SPCG-14</vt:lpstr>
      <vt:lpstr>PSA-Erect / SPCG-14</vt:lpstr>
      <vt:lpstr>EMBARK</vt:lpstr>
      <vt:lpstr>Prostatacancer   Patienter i progression efter strålebehandling  Der er 2 aktivt rekrutterende studier,   1: PSA-ERECT / SPCG14   2: EMBARK.  Studierne anvender forskellige kriterier for inklusion         </vt:lpstr>
      <vt:lpstr>Prostatacancer   Patienter i progression efter strålebehandling  1: PSA &gt; nadir + 2 ng/ml  2: PSAdoblingstid &lt; 12 mdr og PSA &gt; 0,5 ng/ml  3:  PSA &gt; 5 ng/ml og PSA doblingstid &lt; 9 mdr.        </vt:lpstr>
      <vt:lpstr>PSA-Erect / SPCG-14</vt:lpstr>
      <vt:lpstr>PSA-Erect / SPCG-14</vt:lpstr>
      <vt:lpstr>EMBARK</vt:lpstr>
      <vt:lpstr>Prostatacancer   Patienter med kastrationsresistent sygdom;  2 på hinanden følgende stigninger i PSA trods S-testosteron i kastrat niveau.   Patienter uden metastaser, M0CRPC   Patienter med metastaser, M+CRPC         </vt:lpstr>
      <vt:lpstr>PROSPER</vt:lpstr>
      <vt:lpstr>PRemise</vt:lpstr>
      <vt:lpstr>Prostatacancer   Patienter med metastatisk hormon sensitiv sygdom;   Hormon sensitiv sygdom omfatter patienter, der   1: fortsat responderer eller   2: tidligere har responderet på hormonbehandling           </vt:lpstr>
      <vt:lpstr>ARCHES (9785-CL-0335)</vt:lpstr>
      <vt:lpstr>Prostatacancer    En guide til aktive studier  Copenhagen Prostate Cancer Center  Urologisk afd. D, Rigshospitalet  Opdateres når der kommer yderligere studier  </vt:lpstr>
    </vt:vector>
  </TitlesOfParts>
  <Company>Region Hovedstaden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Prostatacancer    En guide til aktive studier  Copenhagen Prostate Cancer Center  Urologisk afd. D, Rigshospitalet</dc:title>
  <dc:creator>Klaus Brasso</dc:creator>
  <cp:lastModifiedBy>Christine Lottrup</cp:lastModifiedBy>
  <cp:revision>40</cp:revision>
  <dcterms:created xsi:type="dcterms:W3CDTF">2016-04-07T09:00:05Z</dcterms:created>
  <dcterms:modified xsi:type="dcterms:W3CDTF">2016-06-24T10:40:56Z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0x010100AE6AAA15AFEF904C96879967BDA729EF</vt:lpwstr>
  </property>
  <property fmtid="{D5CDD505-2E9C-101B-9397-08002B2CF9AE}" pid="3" name="_dlc_DocIdItemGuid">
    <vt:lpwstr>5c5e6a67-4879-4895-85bd-14faf7c2a78c</vt:lpwstr>
  </property>
  <property fmtid="{D5CDD505-2E9C-101B-9397-08002B2CF9AE}" pid="4" name="unit">
    <vt:lpwstr/>
  </property>
  <property fmtid="{D5CDD505-2E9C-101B-9397-08002B2CF9AE}" pid="5" name="taggedtags">
    <vt:lpwstr/>
  </property>
  <property fmtid="{D5CDD505-2E9C-101B-9397-08002B2CF9AE}" pid="6" name="division">
    <vt:lpwstr/>
  </property>
</Properties>
</file>